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aleway"/>
      <p:regular r:id="rId44"/>
      <p:bold r:id="rId45"/>
      <p:italic r:id="rId46"/>
      <p:boldItalic r:id="rId47"/>
    </p:embeddedFont>
    <p:embeddedFont>
      <p:font typeface="Roboto"/>
      <p:regular r:id="rId48"/>
      <p:bold r:id="rId49"/>
      <p:italic r:id="rId50"/>
      <p:boldItalic r:id="rId51"/>
    </p:embeddedFont>
    <p:embeddedFont>
      <p:font typeface="Nunito"/>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FE38BF-03B6-4421-A2BF-2F8C890EC903}">
  <a:tblStyle styleId="{96FE38BF-03B6-4421-A2BF-2F8C890EC9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409714B-48FA-41D5-886A-9018C415C25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aleway-regular.fntdata"/><Relationship Id="rId43" Type="http://schemas.openxmlformats.org/officeDocument/2006/relationships/slide" Target="slides/slide36.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font" Target="fonts/Raleway-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4.xml"/><Relationship Id="rId55" Type="http://schemas.openxmlformats.org/officeDocument/2006/relationships/font" Target="fonts/Nunito-boldItalic.fntdata"/><Relationship Id="rId10" Type="http://schemas.openxmlformats.org/officeDocument/2006/relationships/slide" Target="slides/slide3.xml"/><Relationship Id="rId54" Type="http://schemas.openxmlformats.org/officeDocument/2006/relationships/font" Target="fonts/Nunito-italic.fntdata"/><Relationship Id="rId13" Type="http://schemas.openxmlformats.org/officeDocument/2006/relationships/slide" Target="slides/slide6.xml"/><Relationship Id="rId57" Type="http://schemas.openxmlformats.org/officeDocument/2006/relationships/font" Target="fonts/Lato-bold.fntdata"/><Relationship Id="rId12" Type="http://schemas.openxmlformats.org/officeDocument/2006/relationships/slide" Target="slides/slide5.xml"/><Relationship Id="rId56" Type="http://schemas.openxmlformats.org/officeDocument/2006/relationships/font" Target="fonts/Lato-regular.fntdata"/><Relationship Id="rId15" Type="http://schemas.openxmlformats.org/officeDocument/2006/relationships/slide" Target="slides/slide8.xml"/><Relationship Id="rId59" Type="http://schemas.openxmlformats.org/officeDocument/2006/relationships/font" Target="fonts/Lato-boldItalic.fntdata"/><Relationship Id="rId14" Type="http://schemas.openxmlformats.org/officeDocument/2006/relationships/slide" Target="slides/slide7.xml"/><Relationship Id="rId58" Type="http://schemas.openxmlformats.org/officeDocument/2006/relationships/font" Target="fonts/La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e3b1926a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e3b1926a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e3b1926a6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0e3b1926a6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e3b1926a6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0e3b1926a6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e3b1926a6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e3b1926a6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e3b1926a6_0_2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e3b1926a6_0_2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e3b1926a6_0_2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e3b1926a6_0_2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e3b1926a6_0_2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0e3b1926a6_0_2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e3b1926a6_0_2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e3b1926a6_0_2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e3b1926a6_0_2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e3b1926a6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e3b1926a6_0_2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0e3b1926a6_0_2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e3b1926a6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e3b1926a6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e3b1926a6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e3b1926a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e3b1926a6_0_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e3b1926a6_0_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e3b1926a6_0_2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e3b1926a6_0_2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e3b1926a6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e3b1926a6_0_2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e3b1926a6_0_2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0e3b1926a6_0_2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e3b1926a6_0_2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e3b1926a6_0_2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e3b1926a6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e3b1926a6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e3b1926a6_0_2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0e3b1926a6_0_2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e3b1926a6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0e3b1926a6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e3b1926a6_0_2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e3b1926a6_0_2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e3b1926a6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e3b1926a6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e3b1926a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e3b1926a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e3b1926a6_0_2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e3b1926a6_0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0e3b1926a6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0e3b1926a6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0e3b1926a6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0e3b1926a6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0e3b1926a6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0e3b1926a6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0e3b1926a6_0_2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0e3b1926a6_0_2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0e3b1926a6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0e3b1926a6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e3b1926a6_0_2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e3b1926a6_0_2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e3b1926a6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e3b1926a6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e3b1926a6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e3b1926a6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e3b1926a6_0_1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0e3b1926a6_0_1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e3b1926a6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e3b1926a6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e3b1926a6_0_2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e3b1926a6_0_2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0e3b1926a6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0e3b1926a6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74" name="Google Shape;74;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82" name="Google Shape;82;p1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4" name="Google Shape;84;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8"/>
          <p:cNvGrpSpPr/>
          <p:nvPr/>
        </p:nvGrpSpPr>
        <p:grpSpPr>
          <a:xfrm>
            <a:off x="830392" y="1191256"/>
            <a:ext cx="745763"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8"/>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91" name="Google Shape;91;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9"/>
          <p:cNvGrpSpPr/>
          <p:nvPr/>
        </p:nvGrpSpPr>
        <p:grpSpPr>
          <a:xfrm>
            <a:off x="830392" y="1191256"/>
            <a:ext cx="745763"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98" name="Google Shape;98;p19"/>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9" name="Google Shape;9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p20"/>
          <p:cNvGrpSpPr/>
          <p:nvPr/>
        </p:nvGrpSpPr>
        <p:grpSpPr>
          <a:xfrm>
            <a:off x="830392" y="4169130"/>
            <a:ext cx="745763"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5" name="Google Shape;105;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1"/>
          <p:cNvGrpSpPr/>
          <p:nvPr/>
        </p:nvGrpSpPr>
        <p:grpSpPr>
          <a:xfrm>
            <a:off x="830392" y="1191256"/>
            <a:ext cx="745763"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112" name="Google Shape;112;p21"/>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3" name="Google Shape;113;p2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4" name="Google Shape;114;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17" name="Google Shape;117;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2" y="4169130"/>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s://app.recorditor.com/recording/2056a2c72cb60a0cc3db6053289e184a50c14247ea660b874957a112130c78dd596c1810407f54d29767eddaa7d8b5f4f2cd44cb7682881a56f0b11a859ed29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docs.google.com/spreadsheets/d/16QFHvLeZmymi_o_lIQgjX5Fa5H6rsTMF/edit?usp=sharing&amp;ouid=109416836118642236108&amp;rtpof=true&amp;sd=true" TargetMode="External"/><Relationship Id="rId4" Type="http://schemas.openxmlformats.org/officeDocument/2006/relationships/hyperlink" Target="https://docs.google.com/spreadsheets/d/1ho9GOZLKl-Com8XLYysTr2HgVvNco4AK/edit?usp=sharing&amp;ouid=109416836118642236108&amp;rtpof=true&amp;sd=true" TargetMode="External"/><Relationship Id="rId5" Type="http://schemas.openxmlformats.org/officeDocument/2006/relationships/hyperlink" Target="https://docs.google.com/spreadsheets/d/1ZeKWFMuH2HuCYVPqSBtB8CAfMaEqAC7m/edit?usp=sharing&amp;ouid=109416836118642236108&amp;rtpof=true&amp;sd=true" TargetMode="External"/><Relationship Id="rId6" Type="http://schemas.openxmlformats.org/officeDocument/2006/relationships/hyperlink" Target="https://docs.google.com/spreadsheets/d/1fW1oIdzG3xywKGnDy1Gow5L99xinuxGZ/edit?usp=sharing&amp;ouid=109416836118642236108&amp;rtpof=true&amp;sd=true" TargetMode="External"/><Relationship Id="rId7" Type="http://schemas.openxmlformats.org/officeDocument/2006/relationships/hyperlink" Target="https://drive.google.com/file/d/1ZHoqIQHYJHZoKyAX7zK9NjaOyQ3hIwL-/view?usp=sharing" TargetMode="External"/><Relationship Id="rId8" Type="http://schemas.openxmlformats.org/officeDocument/2006/relationships/hyperlink" Target="https://drive.google.com/file/d/147w3NO4ukgQY1dfedOnL1M5JuEk-JycU/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ctrTitle"/>
          </p:nvPr>
        </p:nvSpPr>
        <p:spPr>
          <a:xfrm>
            <a:off x="729450" y="1322450"/>
            <a:ext cx="7688100" cy="18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t>
            </a:r>
            <a:r>
              <a:rPr lang="en-GB"/>
              <a:t>ROJECT 6</a:t>
            </a:r>
            <a:endParaRPr/>
          </a:p>
          <a:p>
            <a:pPr indent="0" lvl="0" marL="0" rtl="0" algn="l">
              <a:spcBef>
                <a:spcPts val="0"/>
              </a:spcBef>
              <a:spcAft>
                <a:spcPts val="0"/>
              </a:spcAft>
              <a:buNone/>
            </a:pPr>
            <a:r>
              <a:rPr lang="en-GB"/>
              <a:t>Bank Loan Case Study</a:t>
            </a:r>
            <a:endParaRPr/>
          </a:p>
        </p:txBody>
      </p:sp>
      <p:sp>
        <p:nvSpPr>
          <p:cNvPr id="132" name="Google Shape;132;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Rikin Correya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4"/>
          <p:cNvPicPr preferRelativeResize="0"/>
          <p:nvPr/>
        </p:nvPicPr>
        <p:blipFill>
          <a:blip r:embed="rId3">
            <a:alphaModFix/>
          </a:blip>
          <a:stretch>
            <a:fillRect/>
          </a:stretch>
        </p:blipFill>
        <p:spPr>
          <a:xfrm>
            <a:off x="224000" y="80800"/>
            <a:ext cx="4793275" cy="5143500"/>
          </a:xfrm>
          <a:prstGeom prst="rect">
            <a:avLst/>
          </a:prstGeom>
          <a:noFill/>
          <a:ln>
            <a:noFill/>
          </a:ln>
        </p:spPr>
      </p:pic>
      <p:sp>
        <p:nvSpPr>
          <p:cNvPr id="201" name="Google Shape;201;p34"/>
          <p:cNvSpPr txBox="1"/>
          <p:nvPr/>
        </p:nvSpPr>
        <p:spPr>
          <a:xfrm>
            <a:off x="5154950" y="516475"/>
            <a:ext cx="38214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accent1"/>
                </a:solidFill>
                <a:latin typeface="Lato"/>
                <a:ea typeface="Lato"/>
                <a:cs typeface="Lato"/>
                <a:sym typeface="Lato"/>
              </a:rPr>
              <a:t>Similarly other FLAG Columns  with 1/0 can be removed if it's redundant and not important. Like - MOBILE &amp; CONT_MOBILE (as no one seems to provide a wrong mobile number)</a:t>
            </a:r>
            <a:endParaRPr sz="1200">
              <a:solidFill>
                <a:schemeClr val="accent1"/>
              </a:solidFill>
              <a:latin typeface="Lato"/>
              <a:ea typeface="Lato"/>
              <a:cs typeface="Lato"/>
              <a:sym typeface="Lato"/>
            </a:endParaRPr>
          </a:p>
        </p:txBody>
      </p:sp>
      <p:sp>
        <p:nvSpPr>
          <p:cNvPr id="202" name="Google Shape;202;p34"/>
          <p:cNvSpPr txBox="1"/>
          <p:nvPr/>
        </p:nvSpPr>
        <p:spPr>
          <a:xfrm>
            <a:off x="5208200" y="4241325"/>
            <a:ext cx="37149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solidFill>
                  <a:schemeClr val="accent1"/>
                </a:solidFill>
                <a:latin typeface="Lato"/>
                <a:ea typeface="Lato"/>
                <a:cs typeface="Lato"/>
                <a:sym typeface="Lato"/>
              </a:rPr>
              <a:t>-&gt; All these graphs are </a:t>
            </a:r>
            <a:r>
              <a:rPr i="1" lang="en-GB" sz="1200">
                <a:solidFill>
                  <a:schemeClr val="accent1"/>
                </a:solidFill>
                <a:latin typeface="Lato"/>
                <a:ea typeface="Lato"/>
                <a:cs typeface="Lato"/>
                <a:sym typeface="Lato"/>
              </a:rPr>
              <a:t>available</a:t>
            </a:r>
            <a:r>
              <a:rPr i="1" lang="en-GB" sz="1200">
                <a:solidFill>
                  <a:schemeClr val="accent1"/>
                </a:solidFill>
                <a:latin typeface="Lato"/>
                <a:ea typeface="Lato"/>
                <a:cs typeface="Lato"/>
                <a:sym typeface="Lato"/>
              </a:rPr>
              <a:t> in the excel sheets provided at the start of the slide. (I have also provided </a:t>
            </a:r>
            <a:r>
              <a:rPr i="1" lang="en-GB" sz="1200">
                <a:solidFill>
                  <a:schemeClr val="accent1"/>
                </a:solidFill>
                <a:latin typeface="Lato"/>
                <a:ea typeface="Lato"/>
                <a:cs typeface="Lato"/>
                <a:sym typeface="Lato"/>
              </a:rPr>
              <a:t>the python code for the same, through which this visualization was created)</a:t>
            </a:r>
            <a:endParaRPr i="1" sz="12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635825" y="5210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1900">
                <a:latin typeface="Roboto"/>
                <a:ea typeface="Roboto"/>
                <a:cs typeface="Roboto"/>
                <a:sym typeface="Roboto"/>
              </a:rPr>
              <a:t>Data Imputation</a:t>
            </a:r>
            <a:endParaRPr i="1" sz="2511"/>
          </a:p>
        </p:txBody>
      </p:sp>
      <p:pic>
        <p:nvPicPr>
          <p:cNvPr id="208" name="Google Shape;208;p35"/>
          <p:cNvPicPr preferRelativeResize="0"/>
          <p:nvPr/>
        </p:nvPicPr>
        <p:blipFill>
          <a:blip r:embed="rId3">
            <a:alphaModFix/>
          </a:blip>
          <a:stretch>
            <a:fillRect/>
          </a:stretch>
        </p:blipFill>
        <p:spPr>
          <a:xfrm>
            <a:off x="2716051" y="733288"/>
            <a:ext cx="3190275" cy="2330425"/>
          </a:xfrm>
          <a:prstGeom prst="rect">
            <a:avLst/>
          </a:prstGeom>
          <a:noFill/>
          <a:ln cap="flat" cmpd="sng" w="9525">
            <a:solidFill>
              <a:schemeClr val="dk2"/>
            </a:solidFill>
            <a:prstDash val="solid"/>
            <a:round/>
            <a:headEnd len="sm" w="sm" type="none"/>
            <a:tailEnd len="sm" w="sm" type="none"/>
          </a:ln>
        </p:spPr>
      </p:pic>
      <p:pic>
        <p:nvPicPr>
          <p:cNvPr id="209" name="Google Shape;209;p35"/>
          <p:cNvPicPr preferRelativeResize="0"/>
          <p:nvPr/>
        </p:nvPicPr>
        <p:blipFill rotWithShape="1">
          <a:blip r:embed="rId4">
            <a:alphaModFix/>
          </a:blip>
          <a:srcRect b="0" l="40742" r="-1506" t="0"/>
          <a:stretch/>
        </p:blipFill>
        <p:spPr>
          <a:xfrm>
            <a:off x="2716050" y="3231725"/>
            <a:ext cx="5717225" cy="1911775"/>
          </a:xfrm>
          <a:prstGeom prst="rect">
            <a:avLst/>
          </a:prstGeom>
          <a:noFill/>
          <a:ln cap="flat" cmpd="sng" w="9525">
            <a:solidFill>
              <a:schemeClr val="dk2"/>
            </a:solidFill>
            <a:prstDash val="solid"/>
            <a:round/>
            <a:headEnd len="sm" w="sm" type="none"/>
            <a:tailEnd len="sm" w="sm" type="none"/>
          </a:ln>
        </p:spPr>
      </p:pic>
      <p:pic>
        <p:nvPicPr>
          <p:cNvPr id="210" name="Google Shape;210;p35"/>
          <p:cNvPicPr preferRelativeResize="0"/>
          <p:nvPr/>
        </p:nvPicPr>
        <p:blipFill rotWithShape="1">
          <a:blip r:embed="rId4">
            <a:alphaModFix/>
          </a:blip>
          <a:srcRect b="-97240" l="734" r="20282" t="97240"/>
          <a:stretch/>
        </p:blipFill>
        <p:spPr>
          <a:xfrm>
            <a:off x="-47725" y="2887825"/>
            <a:ext cx="7222451" cy="1911800"/>
          </a:xfrm>
          <a:prstGeom prst="rect">
            <a:avLst/>
          </a:prstGeom>
          <a:noFill/>
          <a:ln>
            <a:noFill/>
          </a:ln>
        </p:spPr>
      </p:pic>
      <p:pic>
        <p:nvPicPr>
          <p:cNvPr id="211" name="Google Shape;211;p35"/>
          <p:cNvPicPr preferRelativeResize="0"/>
          <p:nvPr/>
        </p:nvPicPr>
        <p:blipFill>
          <a:blip r:embed="rId5">
            <a:alphaModFix/>
          </a:blip>
          <a:stretch>
            <a:fillRect/>
          </a:stretch>
        </p:blipFill>
        <p:spPr>
          <a:xfrm>
            <a:off x="5906325" y="733300"/>
            <a:ext cx="3105150" cy="2330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624350" y="658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GB" sz="1870">
                <a:latin typeface="Roboto"/>
                <a:ea typeface="Roboto"/>
                <a:cs typeface="Roboto"/>
                <a:sym typeface="Roboto"/>
              </a:rPr>
              <a:t>Standardizing Data</a:t>
            </a:r>
            <a:endParaRPr i="1" sz="1960">
              <a:latin typeface="Roboto"/>
              <a:ea typeface="Roboto"/>
              <a:cs typeface="Roboto"/>
              <a:sym typeface="Roboto"/>
            </a:endParaRPr>
          </a:p>
          <a:p>
            <a:pPr indent="0" lvl="0" marL="0" rtl="0" algn="l">
              <a:spcBef>
                <a:spcPts val="0"/>
              </a:spcBef>
              <a:spcAft>
                <a:spcPts val="0"/>
              </a:spcAft>
              <a:buSzPts val="990"/>
              <a:buNone/>
            </a:pPr>
            <a:r>
              <a:t/>
            </a:r>
            <a:endParaRPr i="1" sz="1710">
              <a:latin typeface="Roboto"/>
              <a:ea typeface="Roboto"/>
              <a:cs typeface="Roboto"/>
              <a:sym typeface="Roboto"/>
            </a:endParaRPr>
          </a:p>
        </p:txBody>
      </p:sp>
      <p:pic>
        <p:nvPicPr>
          <p:cNvPr id="217" name="Google Shape;217;p36"/>
          <p:cNvPicPr preferRelativeResize="0"/>
          <p:nvPr/>
        </p:nvPicPr>
        <p:blipFill>
          <a:blip r:embed="rId3">
            <a:alphaModFix/>
          </a:blip>
          <a:stretch>
            <a:fillRect/>
          </a:stretch>
        </p:blipFill>
        <p:spPr>
          <a:xfrm>
            <a:off x="680325" y="1556200"/>
            <a:ext cx="6919024" cy="27399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784775" y="5555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1500">
                <a:latin typeface="Roboto"/>
                <a:ea typeface="Roboto"/>
                <a:cs typeface="Roboto"/>
                <a:sym typeface="Roboto"/>
              </a:rPr>
              <a:t>Dropping columns with high missing value percentage</a:t>
            </a:r>
            <a:endParaRPr i="1" sz="1911"/>
          </a:p>
        </p:txBody>
      </p:sp>
      <p:sp>
        <p:nvSpPr>
          <p:cNvPr id="223" name="Google Shape;223;p37"/>
          <p:cNvSpPr txBox="1"/>
          <p:nvPr/>
        </p:nvSpPr>
        <p:spPr>
          <a:xfrm>
            <a:off x="155475" y="1446275"/>
            <a:ext cx="17184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We can observe that there are certain columns having more than 40% Null data values in the columns, hence as per Industry standards, columns with 40-50% null value are considered un-usable data, thus we delete all those columns having null data points more than 40%.</a:t>
            </a:r>
            <a:endParaRPr sz="1300">
              <a:solidFill>
                <a:schemeClr val="accent1"/>
              </a:solidFill>
              <a:latin typeface="Lato"/>
              <a:ea typeface="Lato"/>
              <a:cs typeface="Lato"/>
              <a:sym typeface="Lato"/>
            </a:endParaRPr>
          </a:p>
        </p:txBody>
      </p:sp>
      <p:sp>
        <p:nvSpPr>
          <p:cNvPr id="224" name="Google Shape;224;p37"/>
          <p:cNvSpPr txBox="1"/>
          <p:nvPr/>
        </p:nvSpPr>
        <p:spPr>
          <a:xfrm>
            <a:off x="789625" y="116600"/>
            <a:ext cx="5001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1"/>
                </a:solidFill>
                <a:latin typeface="Lato"/>
                <a:ea typeface="Lato"/>
                <a:cs typeface="Lato"/>
                <a:sym typeface="Lato"/>
              </a:rPr>
              <a:t>DATASET 2  - previous_application</a:t>
            </a:r>
            <a:endParaRPr b="1" sz="1500">
              <a:solidFill>
                <a:schemeClr val="accent1"/>
              </a:solidFill>
              <a:latin typeface="Lato"/>
              <a:ea typeface="Lato"/>
              <a:cs typeface="Lato"/>
              <a:sym typeface="Lato"/>
            </a:endParaRPr>
          </a:p>
        </p:txBody>
      </p:sp>
      <p:pic>
        <p:nvPicPr>
          <p:cNvPr id="225" name="Google Shape;225;p37"/>
          <p:cNvPicPr preferRelativeResize="0"/>
          <p:nvPr/>
        </p:nvPicPr>
        <p:blipFill>
          <a:blip r:embed="rId3">
            <a:alphaModFix/>
          </a:blip>
          <a:stretch>
            <a:fillRect/>
          </a:stretch>
        </p:blipFill>
        <p:spPr>
          <a:xfrm>
            <a:off x="1873875" y="1243150"/>
            <a:ext cx="7117725" cy="3214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521100" y="5555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1700">
                <a:latin typeface="Roboto"/>
                <a:ea typeface="Roboto"/>
                <a:cs typeface="Roboto"/>
                <a:sym typeface="Roboto"/>
              </a:rPr>
              <a:t>Removing unwanted columns</a:t>
            </a:r>
            <a:endParaRPr i="1" sz="2311"/>
          </a:p>
        </p:txBody>
      </p:sp>
      <p:sp>
        <p:nvSpPr>
          <p:cNvPr id="231" name="Google Shape;231;p38"/>
          <p:cNvSpPr txBox="1"/>
          <p:nvPr/>
        </p:nvSpPr>
        <p:spPr>
          <a:xfrm>
            <a:off x="3775575" y="493450"/>
            <a:ext cx="483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Moving Forward I used the previous processed table for further cleaning. I noticed that there are 3 columns </a:t>
            </a:r>
            <a:r>
              <a:rPr lang="en-GB"/>
              <a:t>containing</a:t>
            </a:r>
            <a:r>
              <a:rPr lang="en-GB"/>
              <a:t> 1/0 OR Y/N as an entry. </a:t>
            </a:r>
            <a:endParaRPr/>
          </a:p>
        </p:txBody>
      </p:sp>
      <p:sp>
        <p:nvSpPr>
          <p:cNvPr id="232" name="Google Shape;232;p38"/>
          <p:cNvSpPr txBox="1"/>
          <p:nvPr/>
        </p:nvSpPr>
        <p:spPr>
          <a:xfrm>
            <a:off x="136650" y="3500975"/>
            <a:ext cx="8870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As per Analysis, if row is flagged for more than 70% customers than there is no point in analysing the data to find a correlation or a pattern with the TARGET, as the Variance is very low.  Also, because of this redundancy , that column might not be a strong predictor of loan outcomes as well. Hence, in best practice it can be removed. In our case columns  1)  FLAG_LAST_APPL_PER_CONTRACT  2) NFLAG_LAST_APPL_IN_DAY are removed, as </a:t>
            </a:r>
            <a:r>
              <a:rPr lang="en-GB"/>
              <a:t>both</a:t>
            </a:r>
            <a:r>
              <a:rPr lang="en-GB"/>
              <a:t> these columns has count of Y and 1 respectively more than 99%.</a:t>
            </a:r>
            <a:endParaRPr/>
          </a:p>
        </p:txBody>
      </p:sp>
      <p:pic>
        <p:nvPicPr>
          <p:cNvPr id="233" name="Google Shape;233;p38"/>
          <p:cNvPicPr preferRelativeResize="0"/>
          <p:nvPr/>
        </p:nvPicPr>
        <p:blipFill>
          <a:blip r:embed="rId3">
            <a:alphaModFix/>
          </a:blip>
          <a:stretch>
            <a:fillRect/>
          </a:stretch>
        </p:blipFill>
        <p:spPr>
          <a:xfrm>
            <a:off x="60600" y="1729625"/>
            <a:ext cx="8870699" cy="1132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486650" y="1435650"/>
            <a:ext cx="2912400" cy="11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1900">
                <a:latin typeface="Roboto"/>
                <a:ea typeface="Roboto"/>
                <a:cs typeface="Roboto"/>
                <a:sym typeface="Roboto"/>
              </a:rPr>
              <a:t>Data Imputation &amp; </a:t>
            </a:r>
            <a:r>
              <a:rPr i="1" lang="en-GB" sz="1900">
                <a:latin typeface="Roboto"/>
                <a:ea typeface="Roboto"/>
                <a:cs typeface="Roboto"/>
                <a:sym typeface="Roboto"/>
              </a:rPr>
              <a:t>Standardization</a:t>
            </a:r>
            <a:endParaRPr i="1" sz="2511"/>
          </a:p>
        </p:txBody>
      </p:sp>
      <p:pic>
        <p:nvPicPr>
          <p:cNvPr id="239" name="Google Shape;239;p39"/>
          <p:cNvPicPr preferRelativeResize="0"/>
          <p:nvPr/>
        </p:nvPicPr>
        <p:blipFill rotWithShape="1">
          <a:blip r:embed="rId3">
            <a:alphaModFix/>
          </a:blip>
          <a:srcRect b="0" l="0" r="55084" t="0"/>
          <a:stretch/>
        </p:blipFill>
        <p:spPr>
          <a:xfrm>
            <a:off x="3644350" y="256175"/>
            <a:ext cx="5499648" cy="2801000"/>
          </a:xfrm>
          <a:prstGeom prst="rect">
            <a:avLst/>
          </a:prstGeom>
          <a:noFill/>
          <a:ln>
            <a:noFill/>
          </a:ln>
        </p:spPr>
      </p:pic>
      <p:pic>
        <p:nvPicPr>
          <p:cNvPr id="240" name="Google Shape;240;p39"/>
          <p:cNvPicPr preferRelativeResize="0"/>
          <p:nvPr/>
        </p:nvPicPr>
        <p:blipFill>
          <a:blip r:embed="rId4">
            <a:alphaModFix/>
          </a:blip>
          <a:stretch>
            <a:fillRect/>
          </a:stretch>
        </p:blipFill>
        <p:spPr>
          <a:xfrm>
            <a:off x="263600" y="3206375"/>
            <a:ext cx="6681625" cy="1813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84775" y="555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B - </a:t>
            </a:r>
            <a:r>
              <a:rPr lang="en-GB" sz="1711"/>
              <a:t>Identify Outliers in the Dataset</a:t>
            </a:r>
            <a:endParaRPr sz="1711"/>
          </a:p>
        </p:txBody>
      </p:sp>
      <p:sp>
        <p:nvSpPr>
          <p:cNvPr id="246" name="Google Shape;246;p40"/>
          <p:cNvSpPr txBox="1"/>
          <p:nvPr/>
        </p:nvSpPr>
        <p:spPr>
          <a:xfrm>
            <a:off x="789625" y="116600"/>
            <a:ext cx="5001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1"/>
                </a:solidFill>
                <a:latin typeface="Lato"/>
                <a:ea typeface="Lato"/>
                <a:cs typeface="Lato"/>
                <a:sym typeface="Lato"/>
              </a:rPr>
              <a:t>DATASET 1  - application_data</a:t>
            </a:r>
            <a:endParaRPr b="1" sz="1500">
              <a:solidFill>
                <a:schemeClr val="accent1"/>
              </a:solidFill>
              <a:latin typeface="Lato"/>
              <a:ea typeface="Lato"/>
              <a:cs typeface="Lato"/>
              <a:sym typeface="Lato"/>
            </a:endParaRPr>
          </a:p>
        </p:txBody>
      </p:sp>
      <p:sp>
        <p:nvSpPr>
          <p:cNvPr id="247" name="Google Shape;247;p40"/>
          <p:cNvSpPr txBox="1"/>
          <p:nvPr/>
        </p:nvSpPr>
        <p:spPr>
          <a:xfrm>
            <a:off x="7392750" y="1090750"/>
            <a:ext cx="17010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After looking at the column descriptions we can rule out most of the columns in detecting outliers as those columns just have a binary entry, alphabetic entry or entry as ratings(1,2,3). We have some numerical columns which can </a:t>
            </a:r>
            <a:r>
              <a:rPr lang="en-GB" sz="1300"/>
              <a:t>potentially</a:t>
            </a:r>
            <a:r>
              <a:rPr lang="en-GB" sz="1300"/>
              <a:t> contain OUTLIERS, hence we create a BOX_PLOT chart for those columns to identify any outliers.</a:t>
            </a:r>
            <a:endParaRPr sz="1300"/>
          </a:p>
        </p:txBody>
      </p:sp>
      <p:pic>
        <p:nvPicPr>
          <p:cNvPr id="248" name="Google Shape;248;p40"/>
          <p:cNvPicPr preferRelativeResize="0"/>
          <p:nvPr/>
        </p:nvPicPr>
        <p:blipFill>
          <a:blip r:embed="rId3">
            <a:alphaModFix/>
          </a:blip>
          <a:stretch>
            <a:fillRect/>
          </a:stretch>
        </p:blipFill>
        <p:spPr>
          <a:xfrm>
            <a:off x="268950" y="1090750"/>
            <a:ext cx="6458225" cy="385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1"/>
          <p:cNvPicPr preferRelativeResize="0"/>
          <p:nvPr/>
        </p:nvPicPr>
        <p:blipFill>
          <a:blip r:embed="rId3">
            <a:alphaModFix/>
          </a:blip>
          <a:stretch>
            <a:fillRect/>
          </a:stretch>
        </p:blipFill>
        <p:spPr>
          <a:xfrm>
            <a:off x="152400" y="80350"/>
            <a:ext cx="8839201" cy="3462501"/>
          </a:xfrm>
          <a:prstGeom prst="rect">
            <a:avLst/>
          </a:prstGeom>
          <a:noFill/>
          <a:ln>
            <a:noFill/>
          </a:ln>
        </p:spPr>
      </p:pic>
      <p:pic>
        <p:nvPicPr>
          <p:cNvPr id="254" name="Google Shape;254;p41"/>
          <p:cNvPicPr preferRelativeResize="0"/>
          <p:nvPr/>
        </p:nvPicPr>
        <p:blipFill>
          <a:blip r:embed="rId4">
            <a:alphaModFix/>
          </a:blip>
          <a:stretch>
            <a:fillRect/>
          </a:stretch>
        </p:blipFill>
        <p:spPr>
          <a:xfrm>
            <a:off x="76200" y="3542850"/>
            <a:ext cx="8991600" cy="148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nvSpPr>
        <p:spPr>
          <a:xfrm>
            <a:off x="789625" y="116600"/>
            <a:ext cx="5001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1"/>
                </a:solidFill>
                <a:latin typeface="Lato"/>
                <a:ea typeface="Lato"/>
                <a:cs typeface="Lato"/>
                <a:sym typeface="Lato"/>
              </a:rPr>
              <a:t>DATASET 2  - previous_application</a:t>
            </a:r>
            <a:endParaRPr b="1" sz="1500">
              <a:solidFill>
                <a:schemeClr val="accent1"/>
              </a:solidFill>
              <a:latin typeface="Lato"/>
              <a:ea typeface="Lato"/>
              <a:cs typeface="Lato"/>
              <a:sym typeface="Lato"/>
            </a:endParaRPr>
          </a:p>
        </p:txBody>
      </p:sp>
      <p:pic>
        <p:nvPicPr>
          <p:cNvPr id="260" name="Google Shape;260;p42"/>
          <p:cNvPicPr preferRelativeResize="0"/>
          <p:nvPr/>
        </p:nvPicPr>
        <p:blipFill>
          <a:blip r:embed="rId3">
            <a:alphaModFix/>
          </a:blip>
          <a:stretch>
            <a:fillRect/>
          </a:stretch>
        </p:blipFill>
        <p:spPr>
          <a:xfrm>
            <a:off x="152400" y="555500"/>
            <a:ext cx="8839202" cy="3243203"/>
          </a:xfrm>
          <a:prstGeom prst="rect">
            <a:avLst/>
          </a:prstGeom>
          <a:noFill/>
          <a:ln>
            <a:noFill/>
          </a:ln>
        </p:spPr>
      </p:pic>
      <p:sp>
        <p:nvSpPr>
          <p:cNvPr id="261" name="Google Shape;261;p42"/>
          <p:cNvSpPr txBox="1"/>
          <p:nvPr/>
        </p:nvSpPr>
        <p:spPr>
          <a:xfrm>
            <a:off x="152400" y="3951100"/>
            <a:ext cx="5806800" cy="10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Removed the outlier from the Sellerplace_Area, as it was an outstanding error in the column.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The number of outliers in column Amt_Annuity, Amt_Credit, Amt_Application &amp; Amt_Goods_price are very high but they are spreaded </a:t>
            </a:r>
            <a:r>
              <a:rPr lang="en-GB" sz="1300">
                <a:solidFill>
                  <a:schemeClr val="accent1"/>
                </a:solidFill>
                <a:latin typeface="Lato"/>
                <a:ea typeface="Lato"/>
                <a:cs typeface="Lato"/>
                <a:sym typeface="Lato"/>
              </a:rPr>
              <a:t>across, hence no single data is standing as an outside, and they are highly correlated as well.</a:t>
            </a:r>
            <a:endParaRPr sz="13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69525" y="555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C - </a:t>
            </a:r>
            <a:r>
              <a:rPr lang="en-GB" sz="1711"/>
              <a:t>Analyze Data Imbalance</a:t>
            </a:r>
            <a:endParaRPr sz="1711"/>
          </a:p>
        </p:txBody>
      </p:sp>
      <p:sp>
        <p:nvSpPr>
          <p:cNvPr id="267" name="Google Shape;267;p43"/>
          <p:cNvSpPr txBox="1"/>
          <p:nvPr/>
        </p:nvSpPr>
        <p:spPr>
          <a:xfrm>
            <a:off x="369525" y="4146500"/>
            <a:ext cx="37479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The FINAL_DATA for anaylzing contains -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Columns - 54</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Rows - 49,999</a:t>
            </a:r>
            <a:endParaRPr sz="1300">
              <a:solidFill>
                <a:schemeClr val="accent1"/>
              </a:solidFill>
              <a:latin typeface="Lato"/>
              <a:ea typeface="Lato"/>
              <a:cs typeface="Lato"/>
              <a:sym typeface="Lato"/>
            </a:endParaRPr>
          </a:p>
        </p:txBody>
      </p:sp>
      <p:graphicFrame>
        <p:nvGraphicFramePr>
          <p:cNvPr id="268" name="Google Shape;268;p43"/>
          <p:cNvGraphicFramePr/>
          <p:nvPr/>
        </p:nvGraphicFramePr>
        <p:xfrm>
          <a:off x="4572000" y="555550"/>
          <a:ext cx="3000000" cy="3000000"/>
        </p:xfrm>
        <a:graphic>
          <a:graphicData uri="http://schemas.openxmlformats.org/drawingml/2006/table">
            <a:tbl>
              <a:tblPr>
                <a:noFill/>
                <a:tableStyleId>{96FE38BF-03B6-4421-A2BF-2F8C890EC903}</a:tableStyleId>
              </a:tblPr>
              <a:tblGrid>
                <a:gridCol w="1020000"/>
                <a:gridCol w="1020000"/>
                <a:gridCol w="1020000"/>
              </a:tblGrid>
              <a:tr h="396000">
                <a:tc>
                  <a:txBody>
                    <a:bodyPr/>
                    <a:lstStyle/>
                    <a:p>
                      <a:pPr indent="0" lvl="0" marL="0" rtl="0" algn="l">
                        <a:spcBef>
                          <a:spcPts val="0"/>
                        </a:spcBef>
                        <a:spcAft>
                          <a:spcPts val="0"/>
                        </a:spcAft>
                        <a:buNone/>
                      </a:pPr>
                      <a:r>
                        <a:rPr lang="en-GB"/>
                        <a:t>Target</a:t>
                      </a:r>
                      <a:endParaRPr/>
                    </a:p>
                  </a:txBody>
                  <a:tcPr marT="90000" marB="0" marR="0" marL="108000">
                    <a:solidFill>
                      <a:schemeClr val="dk1"/>
                    </a:solidFill>
                  </a:tcPr>
                </a:tc>
                <a:tc>
                  <a:txBody>
                    <a:bodyPr/>
                    <a:lstStyle/>
                    <a:p>
                      <a:pPr indent="0" lvl="0" marL="0" rtl="0" algn="l">
                        <a:spcBef>
                          <a:spcPts val="0"/>
                        </a:spcBef>
                        <a:spcAft>
                          <a:spcPts val="0"/>
                        </a:spcAft>
                        <a:buNone/>
                      </a:pPr>
                      <a:r>
                        <a:rPr lang="en-GB"/>
                        <a:t>Count</a:t>
                      </a:r>
                      <a:endParaRPr/>
                    </a:p>
                  </a:txBody>
                  <a:tcPr marT="90000" marB="0" marR="0" marL="108000">
                    <a:solidFill>
                      <a:schemeClr val="dk1"/>
                    </a:solidFill>
                  </a:tcPr>
                </a:tc>
                <a:tc>
                  <a:txBody>
                    <a:bodyPr/>
                    <a:lstStyle/>
                    <a:p>
                      <a:pPr indent="0" lvl="0" marL="0" rtl="0" algn="l">
                        <a:spcBef>
                          <a:spcPts val="0"/>
                        </a:spcBef>
                        <a:spcAft>
                          <a:spcPts val="0"/>
                        </a:spcAft>
                        <a:buNone/>
                      </a:pPr>
                      <a:r>
                        <a:rPr lang="en-GB"/>
                        <a:t>%</a:t>
                      </a:r>
                      <a:endParaRPr/>
                    </a:p>
                  </a:txBody>
                  <a:tcPr marT="90000" marB="0" marR="0" marL="108000">
                    <a:solidFill>
                      <a:schemeClr val="dk1"/>
                    </a:solidFill>
                  </a:tcPr>
                </a:tc>
              </a:tr>
              <a:tr h="396000">
                <a:tc>
                  <a:txBody>
                    <a:bodyPr/>
                    <a:lstStyle/>
                    <a:p>
                      <a:pPr indent="0" lvl="0" marL="0" rtl="0" algn="l">
                        <a:spcBef>
                          <a:spcPts val="0"/>
                        </a:spcBef>
                        <a:spcAft>
                          <a:spcPts val="0"/>
                        </a:spcAft>
                        <a:buNone/>
                      </a:pPr>
                      <a:r>
                        <a:rPr lang="en-GB"/>
                        <a:t>0</a:t>
                      </a:r>
                      <a:endParaRPr/>
                    </a:p>
                  </a:txBody>
                  <a:tcPr marT="90000" marB="0" marR="0" marL="108000"/>
                </a:tc>
                <a:tc>
                  <a:txBody>
                    <a:bodyPr/>
                    <a:lstStyle/>
                    <a:p>
                      <a:pPr indent="0" lvl="0" marL="0" rtl="0" algn="l">
                        <a:spcBef>
                          <a:spcPts val="0"/>
                        </a:spcBef>
                        <a:spcAft>
                          <a:spcPts val="0"/>
                        </a:spcAft>
                        <a:buNone/>
                      </a:pPr>
                      <a:r>
                        <a:rPr lang="en-GB"/>
                        <a:t>45973</a:t>
                      </a:r>
                      <a:endParaRPr/>
                    </a:p>
                  </a:txBody>
                  <a:tcPr marT="90000" marB="0" marR="0" marL="108000"/>
                </a:tc>
                <a:tc>
                  <a:txBody>
                    <a:bodyPr/>
                    <a:lstStyle/>
                    <a:p>
                      <a:pPr indent="0" lvl="0" marL="0" rtl="0" algn="l">
                        <a:spcBef>
                          <a:spcPts val="0"/>
                        </a:spcBef>
                        <a:spcAft>
                          <a:spcPts val="0"/>
                        </a:spcAft>
                        <a:buNone/>
                      </a:pPr>
                      <a:r>
                        <a:rPr lang="en-GB"/>
                        <a:t>91.95%</a:t>
                      </a:r>
                      <a:endParaRPr/>
                    </a:p>
                  </a:txBody>
                  <a:tcPr marT="90000" marB="0" marR="0" marL="108000"/>
                </a:tc>
              </a:tr>
              <a:tr h="396000">
                <a:tc>
                  <a:txBody>
                    <a:bodyPr/>
                    <a:lstStyle/>
                    <a:p>
                      <a:pPr indent="0" lvl="0" marL="0" rtl="0" algn="l">
                        <a:spcBef>
                          <a:spcPts val="0"/>
                        </a:spcBef>
                        <a:spcAft>
                          <a:spcPts val="0"/>
                        </a:spcAft>
                        <a:buNone/>
                      </a:pPr>
                      <a:r>
                        <a:rPr lang="en-GB"/>
                        <a:t>1</a:t>
                      </a:r>
                      <a:endParaRPr/>
                    </a:p>
                  </a:txBody>
                  <a:tcPr marT="90000" marB="0" marR="0" marL="108000"/>
                </a:tc>
                <a:tc>
                  <a:txBody>
                    <a:bodyPr/>
                    <a:lstStyle/>
                    <a:p>
                      <a:pPr indent="0" lvl="0" marL="0" rtl="0" algn="l">
                        <a:spcBef>
                          <a:spcPts val="0"/>
                        </a:spcBef>
                        <a:spcAft>
                          <a:spcPts val="0"/>
                        </a:spcAft>
                        <a:buNone/>
                      </a:pPr>
                      <a:r>
                        <a:rPr lang="en-GB"/>
                        <a:t>4026</a:t>
                      </a:r>
                      <a:endParaRPr/>
                    </a:p>
                  </a:txBody>
                  <a:tcPr marT="90000" marB="0" marR="0" marL="108000"/>
                </a:tc>
                <a:tc>
                  <a:txBody>
                    <a:bodyPr/>
                    <a:lstStyle/>
                    <a:p>
                      <a:pPr indent="0" lvl="0" marL="0" rtl="0" algn="l">
                        <a:spcBef>
                          <a:spcPts val="0"/>
                        </a:spcBef>
                        <a:spcAft>
                          <a:spcPts val="0"/>
                        </a:spcAft>
                        <a:buNone/>
                      </a:pPr>
                      <a:r>
                        <a:rPr lang="en-GB"/>
                        <a:t>8.05</a:t>
                      </a:r>
                      <a:endParaRPr/>
                    </a:p>
                  </a:txBody>
                  <a:tcPr marT="90000" marB="0" marR="0" marL="108000"/>
                </a:tc>
              </a:tr>
            </a:tbl>
          </a:graphicData>
        </a:graphic>
      </p:graphicFrame>
      <p:pic>
        <p:nvPicPr>
          <p:cNvPr id="269" name="Google Shape;269;p43"/>
          <p:cNvPicPr preferRelativeResize="0"/>
          <p:nvPr/>
        </p:nvPicPr>
        <p:blipFill>
          <a:blip r:embed="rId3">
            <a:alphaModFix/>
          </a:blip>
          <a:stretch>
            <a:fillRect/>
          </a:stretch>
        </p:blipFill>
        <p:spPr>
          <a:xfrm>
            <a:off x="182650" y="1197400"/>
            <a:ext cx="4261350" cy="2748701"/>
          </a:xfrm>
          <a:prstGeom prst="rect">
            <a:avLst/>
          </a:prstGeom>
          <a:noFill/>
          <a:ln>
            <a:noFill/>
          </a:ln>
        </p:spPr>
      </p:pic>
      <p:pic>
        <p:nvPicPr>
          <p:cNvPr id="270" name="Google Shape;270;p43"/>
          <p:cNvPicPr preferRelativeResize="0"/>
          <p:nvPr/>
        </p:nvPicPr>
        <p:blipFill>
          <a:blip r:embed="rId4">
            <a:alphaModFix/>
          </a:blip>
          <a:stretch>
            <a:fillRect/>
          </a:stretch>
        </p:blipFill>
        <p:spPr>
          <a:xfrm>
            <a:off x="4484825" y="1895950"/>
            <a:ext cx="4560476" cy="2928525"/>
          </a:xfrm>
          <a:prstGeom prst="rect">
            <a:avLst/>
          </a:prstGeom>
          <a:noFill/>
          <a:ln>
            <a:noFill/>
          </a:ln>
        </p:spPr>
      </p:pic>
      <p:sp>
        <p:nvSpPr>
          <p:cNvPr id="271" name="Google Shape;271;p43"/>
          <p:cNvSpPr txBox="1"/>
          <p:nvPr/>
        </p:nvSpPr>
        <p:spPr>
          <a:xfrm>
            <a:off x="7760000" y="658725"/>
            <a:ext cx="12852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0 - Repayer</a:t>
            </a:r>
            <a:endParaRPr b="1"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1 - Defaulter</a:t>
            </a:r>
            <a:endParaRPr b="1"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727650" y="1174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Description</a:t>
            </a:r>
            <a:endParaRPr/>
          </a:p>
        </p:txBody>
      </p:sp>
      <p:sp>
        <p:nvSpPr>
          <p:cNvPr id="138" name="Google Shape;138;p26"/>
          <p:cNvSpPr txBox="1"/>
          <p:nvPr>
            <p:ph idx="1" type="body"/>
          </p:nvPr>
        </p:nvSpPr>
        <p:spPr>
          <a:xfrm>
            <a:off x="555575" y="1710025"/>
            <a:ext cx="7688700" cy="3160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1. Perform Exploratory Data Analysis (EDA) to assess how various consumer attributes influence the likelihood of loan default. The goal is to uncover insights from the data that can inform risk assessment strategies.</a:t>
            </a:r>
            <a:endParaRPr/>
          </a:p>
          <a:p>
            <a:pPr indent="0" lvl="0" marL="0" rtl="0" algn="l">
              <a:spcBef>
                <a:spcPts val="1200"/>
              </a:spcBef>
              <a:spcAft>
                <a:spcPts val="0"/>
              </a:spcAft>
              <a:buNone/>
            </a:pPr>
            <a:r>
              <a:rPr lang="en-GB"/>
              <a:t>2. Identify patterns of loan default by analyzing the key factors driving these outcomes. Strong indicators of default will be pinpointed through detailed examination of the data.</a:t>
            </a:r>
            <a:endParaRPr/>
          </a:p>
          <a:p>
            <a:pPr indent="0" lvl="0" marL="0" rtl="0" algn="l">
              <a:spcBef>
                <a:spcPts val="1200"/>
              </a:spcBef>
              <a:spcAft>
                <a:spcPts val="0"/>
              </a:spcAft>
              <a:buNone/>
            </a:pPr>
            <a:r>
              <a:rPr lang="en-GB"/>
              <a:t>3. Handle missing data, detect outliers, and address data imbalances as part of the analysis. Provide a thorough explanation of findings from univariate, segmented univariate, and bivariate analyses to understand consumer behavior and risk factors.</a:t>
            </a:r>
            <a:endParaRPr/>
          </a:p>
          <a:p>
            <a:pPr indent="0" lvl="0" marL="0" rtl="0" algn="l">
              <a:spcBef>
                <a:spcPts val="1200"/>
              </a:spcBef>
              <a:spcAft>
                <a:spcPts val="0"/>
              </a:spcAft>
              <a:buNone/>
            </a:pPr>
            <a:r>
              <a:rPr lang="en-GB"/>
              <a:t>4. </a:t>
            </a:r>
            <a:r>
              <a:rPr lang="en-GB"/>
              <a:t>Determine</a:t>
            </a:r>
            <a:r>
              <a:rPr lang="en-GB"/>
              <a:t> the top 10 correlations between clients facing payment difficulties and all other cases. This analysis will help identify key relationships in the data and better understand the factors associated with default.</a:t>
            </a:r>
            <a:endParaRPr/>
          </a:p>
          <a:p>
            <a:pPr indent="0" lvl="0" marL="0" rtl="0" algn="l">
              <a:spcBef>
                <a:spcPts val="1200"/>
              </a:spcBef>
              <a:spcAft>
                <a:spcPts val="1200"/>
              </a:spcAft>
              <a:buNone/>
            </a:pPr>
            <a:r>
              <a:rPr i="1" lang="en-GB" sz="1700"/>
              <a:t>* </a:t>
            </a:r>
            <a:r>
              <a:rPr i="1" lang="en-GB"/>
              <a:t>All the Excel Files links are provided on Slide 5 </a:t>
            </a:r>
            <a:r>
              <a:rPr i="1" lang="en-GB"/>
              <a:t>after “Approach” Section</a:t>
            </a:r>
            <a:r>
              <a:rPr i="1" lang="en-GB"/>
              <a:t>. </a:t>
            </a:r>
            <a:r>
              <a:rPr i="1" lang="en-GB" sz="1600"/>
              <a:t>*</a:t>
            </a:r>
            <a:endParaRPr i="1"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aphicFrame>
        <p:nvGraphicFramePr>
          <p:cNvPr id="276" name="Google Shape;276;p44"/>
          <p:cNvGraphicFramePr/>
          <p:nvPr/>
        </p:nvGraphicFramePr>
        <p:xfrm>
          <a:off x="5113325" y="542575"/>
          <a:ext cx="3000000" cy="3000000"/>
        </p:xfrm>
        <a:graphic>
          <a:graphicData uri="http://schemas.openxmlformats.org/drawingml/2006/table">
            <a:tbl>
              <a:tblPr>
                <a:noFill/>
                <a:tableStyleId>{0409714B-48FA-41D5-886A-9018C415C255}</a:tableStyleId>
              </a:tblPr>
              <a:tblGrid>
                <a:gridCol w="1906025"/>
                <a:gridCol w="1166000"/>
                <a:gridCol w="815975"/>
              </a:tblGrid>
              <a:tr h="354025">
                <a:tc>
                  <a:txBody>
                    <a:bodyPr/>
                    <a:lstStyle/>
                    <a:p>
                      <a:pPr indent="0" lvl="0" marL="0" rtl="0" algn="l">
                        <a:spcBef>
                          <a:spcPts val="0"/>
                        </a:spcBef>
                        <a:spcAft>
                          <a:spcPts val="0"/>
                        </a:spcAft>
                        <a:buNone/>
                      </a:pPr>
                      <a:r>
                        <a:rPr b="1" lang="en-GB" sz="1100"/>
                        <a:t>NAME_CONTRACT_TYPE</a:t>
                      </a:r>
                      <a:endParaRPr b="1" sz="1100"/>
                    </a:p>
                  </a:txBody>
                  <a:tcPr marT="91425" marB="91425" marR="91425" marL="91425">
                    <a:lnB cap="flat" cmpd="sng" w="7625">
                      <a:solidFill>
                        <a:srgbClr val="9BC2E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GB" sz="1100"/>
                        <a:t>Count </a:t>
                      </a:r>
                      <a:endParaRPr b="1" sz="1100"/>
                    </a:p>
                  </a:txBody>
                  <a:tcPr marT="91425" marB="91425" marR="91425" marL="91425">
                    <a:lnB cap="flat" cmpd="sng" w="7625">
                      <a:solidFill>
                        <a:srgbClr val="9BC2E6"/>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GB" sz="1100"/>
                        <a:t>%</a:t>
                      </a:r>
                      <a:endParaRPr b="1" sz="1100"/>
                    </a:p>
                  </a:txBody>
                  <a:tcPr marT="91425" marB="91425" marR="91425" marL="91425">
                    <a:lnB cap="flat" cmpd="sng" w="7625">
                      <a:solidFill>
                        <a:srgbClr val="9BC2E6"/>
                      </a:solidFill>
                      <a:prstDash val="solid"/>
                      <a:round/>
                      <a:headEnd len="sm" w="sm" type="none"/>
                      <a:tailEnd len="sm" w="sm" type="none"/>
                    </a:lnB>
                    <a:solidFill>
                      <a:schemeClr val="dk1"/>
                    </a:solidFill>
                  </a:tcPr>
                </a:tc>
              </a:tr>
              <a:tr h="432600">
                <a:tc>
                  <a:txBody>
                    <a:bodyPr/>
                    <a:lstStyle/>
                    <a:p>
                      <a:pPr indent="0" lvl="0" marL="0" rtl="0" algn="l">
                        <a:spcBef>
                          <a:spcPts val="0"/>
                        </a:spcBef>
                        <a:spcAft>
                          <a:spcPts val="0"/>
                        </a:spcAft>
                        <a:buNone/>
                      </a:pPr>
                      <a:r>
                        <a:rPr lang="en-GB"/>
                        <a:t>Cash loans</a:t>
                      </a:r>
                      <a:endParaRPr/>
                    </a:p>
                  </a:txBody>
                  <a:tcPr marT="91425" marB="91425" marR="91425" marL="91425">
                    <a:lnT cap="flat" cmpd="sng" w="7625">
                      <a:solidFill>
                        <a:srgbClr val="9BC2E6"/>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GB"/>
                        <a:t>45276</a:t>
                      </a:r>
                      <a:endParaRPr/>
                    </a:p>
                  </a:txBody>
                  <a:tcPr marT="91425" marB="91425" marR="91425" marL="91425">
                    <a:lnT cap="flat" cmpd="sng" w="7625">
                      <a:solidFill>
                        <a:srgbClr val="9BC2E6"/>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GB"/>
                        <a:t>90.55%</a:t>
                      </a:r>
                      <a:endParaRPr/>
                    </a:p>
                  </a:txBody>
                  <a:tcPr marT="91425" marB="91425" marR="91425" marL="91425">
                    <a:lnT cap="flat" cmpd="sng" w="7625">
                      <a:solidFill>
                        <a:srgbClr val="9BC2E6"/>
                      </a:solidFill>
                      <a:prstDash val="solid"/>
                      <a:round/>
                      <a:headEnd len="sm" w="sm" type="none"/>
                      <a:tailEnd len="sm" w="sm" type="none"/>
                    </a:lnT>
                  </a:tcPr>
                </a:tc>
              </a:tr>
              <a:tr h="430175">
                <a:tc>
                  <a:txBody>
                    <a:bodyPr/>
                    <a:lstStyle/>
                    <a:p>
                      <a:pPr indent="0" lvl="0" marL="0" rtl="0" algn="l">
                        <a:spcBef>
                          <a:spcPts val="0"/>
                        </a:spcBef>
                        <a:spcAft>
                          <a:spcPts val="0"/>
                        </a:spcAft>
                        <a:buNone/>
                      </a:pPr>
                      <a:r>
                        <a:rPr lang="en-GB"/>
                        <a:t>Revolving loans</a:t>
                      </a:r>
                      <a:endParaRPr/>
                    </a:p>
                  </a:txBody>
                  <a:tcPr marT="91425" marB="91425" marR="91425" marL="91425"/>
                </a:tc>
                <a:tc>
                  <a:txBody>
                    <a:bodyPr/>
                    <a:lstStyle/>
                    <a:p>
                      <a:pPr indent="0" lvl="0" marL="0" rtl="0" algn="r">
                        <a:lnSpc>
                          <a:spcPct val="115000"/>
                        </a:lnSpc>
                        <a:spcBef>
                          <a:spcPts val="0"/>
                        </a:spcBef>
                        <a:spcAft>
                          <a:spcPts val="0"/>
                        </a:spcAft>
                        <a:buNone/>
                      </a:pPr>
                      <a:r>
                        <a:rPr lang="en-GB"/>
                        <a:t>4723</a:t>
                      </a:r>
                      <a:endParaRPr/>
                    </a:p>
                  </a:txBody>
                  <a:tcPr marT="91425" marB="91425" marR="91425" marL="91425"/>
                </a:tc>
                <a:tc>
                  <a:txBody>
                    <a:bodyPr/>
                    <a:lstStyle/>
                    <a:p>
                      <a:pPr indent="0" lvl="0" marL="0" rtl="0" algn="r">
                        <a:lnSpc>
                          <a:spcPct val="115000"/>
                        </a:lnSpc>
                        <a:spcBef>
                          <a:spcPts val="0"/>
                        </a:spcBef>
                        <a:spcAft>
                          <a:spcPts val="0"/>
                        </a:spcAft>
                        <a:buNone/>
                      </a:pPr>
                      <a:r>
                        <a:rPr lang="en-GB"/>
                        <a:t>9.45%</a:t>
                      </a:r>
                      <a:endParaRPr/>
                    </a:p>
                  </a:txBody>
                  <a:tcPr marT="91425" marB="91425" marR="91425" marL="91425"/>
                </a:tc>
              </a:tr>
            </a:tbl>
          </a:graphicData>
        </a:graphic>
      </p:graphicFrame>
      <p:pic>
        <p:nvPicPr>
          <p:cNvPr id="277" name="Google Shape;277;p44"/>
          <p:cNvPicPr preferRelativeResize="0"/>
          <p:nvPr/>
        </p:nvPicPr>
        <p:blipFill>
          <a:blip r:embed="rId3">
            <a:alphaModFix/>
          </a:blip>
          <a:stretch>
            <a:fillRect/>
          </a:stretch>
        </p:blipFill>
        <p:spPr>
          <a:xfrm>
            <a:off x="95550" y="175350"/>
            <a:ext cx="4634826" cy="2817975"/>
          </a:xfrm>
          <a:prstGeom prst="rect">
            <a:avLst/>
          </a:prstGeom>
          <a:noFill/>
          <a:ln>
            <a:noFill/>
          </a:ln>
        </p:spPr>
      </p:pic>
      <p:pic>
        <p:nvPicPr>
          <p:cNvPr id="278" name="Google Shape;278;p44"/>
          <p:cNvPicPr preferRelativeResize="0"/>
          <p:nvPr/>
        </p:nvPicPr>
        <p:blipFill>
          <a:blip r:embed="rId4">
            <a:alphaModFix/>
          </a:blip>
          <a:stretch>
            <a:fillRect/>
          </a:stretch>
        </p:blipFill>
        <p:spPr>
          <a:xfrm>
            <a:off x="4784450" y="2181575"/>
            <a:ext cx="4289099" cy="281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369525" y="555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D - </a:t>
            </a:r>
            <a:r>
              <a:rPr lang="en-GB" sz="1711"/>
              <a:t>Perform Univariate, Segmented Univariate, and Bivariate Analysis</a:t>
            </a:r>
            <a:endParaRPr sz="1711"/>
          </a:p>
        </p:txBody>
      </p:sp>
      <p:cxnSp>
        <p:nvCxnSpPr>
          <p:cNvPr id="284" name="Google Shape;284;p45"/>
          <p:cNvCxnSpPr>
            <a:stCxn id="285" idx="2"/>
            <a:endCxn id="286" idx="0"/>
          </p:cNvCxnSpPr>
          <p:nvPr/>
        </p:nvCxnSpPr>
        <p:spPr>
          <a:xfrm flipH="1" rot="-5400000">
            <a:off x="5451150" y="1285125"/>
            <a:ext cx="794100" cy="2552400"/>
          </a:xfrm>
          <a:prstGeom prst="bentConnector3">
            <a:avLst>
              <a:gd fmla="val 50000" name="adj1"/>
            </a:avLst>
          </a:prstGeom>
          <a:noFill/>
          <a:ln cap="flat" cmpd="sng" w="9525">
            <a:solidFill>
              <a:srgbClr val="C2C2C2"/>
            </a:solidFill>
            <a:prstDash val="solid"/>
            <a:miter lim="8000"/>
            <a:headEnd len="sm" w="sm" type="none"/>
            <a:tailEnd len="sm" w="sm" type="none"/>
          </a:ln>
        </p:spPr>
      </p:cxnSp>
      <p:cxnSp>
        <p:nvCxnSpPr>
          <p:cNvPr id="287" name="Google Shape;287;p45"/>
          <p:cNvCxnSpPr>
            <a:stCxn id="288" idx="0"/>
            <a:endCxn id="285" idx="2"/>
          </p:cNvCxnSpPr>
          <p:nvPr/>
        </p:nvCxnSpPr>
        <p:spPr>
          <a:xfrm rot="-5400000">
            <a:off x="2859300" y="1245932"/>
            <a:ext cx="794400" cy="2631000"/>
          </a:xfrm>
          <a:prstGeom prst="bentConnector3">
            <a:avLst>
              <a:gd fmla="val 49997" name="adj1"/>
            </a:avLst>
          </a:prstGeom>
          <a:noFill/>
          <a:ln cap="flat" cmpd="sng" w="9525">
            <a:solidFill>
              <a:srgbClr val="C2C2C2"/>
            </a:solidFill>
            <a:prstDash val="solid"/>
            <a:miter lim="8000"/>
            <a:headEnd len="sm" w="sm" type="none"/>
            <a:tailEnd len="sm" w="sm" type="none"/>
          </a:ln>
        </p:spPr>
      </p:cxnSp>
      <p:grpSp>
        <p:nvGrpSpPr>
          <p:cNvPr id="289" name="Google Shape;289;p45"/>
          <p:cNvGrpSpPr/>
          <p:nvPr/>
        </p:nvGrpSpPr>
        <p:grpSpPr>
          <a:xfrm>
            <a:off x="3802950" y="1703044"/>
            <a:ext cx="1538100" cy="461231"/>
            <a:chOff x="3802950" y="1145950"/>
            <a:chExt cx="1538100" cy="442513"/>
          </a:xfrm>
        </p:grpSpPr>
        <p:sp>
          <p:nvSpPr>
            <p:cNvPr id="285" name="Google Shape;285;p45"/>
            <p:cNvSpPr txBox="1"/>
            <p:nvPr/>
          </p:nvSpPr>
          <p:spPr>
            <a:xfrm>
              <a:off x="3802950" y="1145963"/>
              <a:ext cx="1538100" cy="442500"/>
            </a:xfrm>
            <a:prstGeom prst="rect">
              <a:avLst/>
            </a:prstGeom>
            <a:solidFill>
              <a:srgbClr val="155B55"/>
            </a:solidFill>
            <a:ln cap="flat" cmpd="sng" w="19050">
              <a:solidFill>
                <a:srgbClr val="155B55"/>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a:ea typeface="Roboto"/>
                  <a:cs typeface="Roboto"/>
                  <a:sym typeface="Roboto"/>
                </a:rPr>
                <a:t>ANALYSIS</a:t>
              </a:r>
              <a:endParaRPr sz="1200">
                <a:solidFill>
                  <a:srgbClr val="FFFFFF"/>
                </a:solidFill>
                <a:latin typeface="Roboto"/>
                <a:ea typeface="Roboto"/>
                <a:cs typeface="Roboto"/>
                <a:sym typeface="Roboto"/>
              </a:endParaRPr>
            </a:p>
          </p:txBody>
        </p:sp>
        <p:sp>
          <p:nvSpPr>
            <p:cNvPr id="290" name="Google Shape;290;p45"/>
            <p:cNvSpPr/>
            <p:nvPr/>
          </p:nvSpPr>
          <p:spPr>
            <a:xfrm>
              <a:off x="3802950" y="11459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45"/>
          <p:cNvGrpSpPr/>
          <p:nvPr/>
        </p:nvGrpSpPr>
        <p:grpSpPr>
          <a:xfrm>
            <a:off x="1171950" y="2958619"/>
            <a:ext cx="1538100" cy="461231"/>
            <a:chOff x="2032650" y="2350450"/>
            <a:chExt cx="1538100" cy="442513"/>
          </a:xfrm>
        </p:grpSpPr>
        <p:sp>
          <p:nvSpPr>
            <p:cNvPr id="288" name="Google Shape;288;p45"/>
            <p:cNvSpPr txBox="1"/>
            <p:nvPr/>
          </p:nvSpPr>
          <p:spPr>
            <a:xfrm>
              <a:off x="2032650" y="2350463"/>
              <a:ext cx="1538100" cy="442500"/>
            </a:xfrm>
            <a:prstGeom prst="rect">
              <a:avLst/>
            </a:prstGeom>
            <a:solidFill>
              <a:srgbClr val="1D7E75"/>
            </a:solidFill>
            <a:ln cap="flat" cmpd="sng" w="19050">
              <a:solidFill>
                <a:srgbClr val="1D7E75"/>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Raleway"/>
                  <a:ea typeface="Raleway"/>
                  <a:cs typeface="Raleway"/>
                  <a:sym typeface="Raleway"/>
                </a:rPr>
                <a:t>Univariate</a:t>
              </a:r>
              <a:endParaRPr>
                <a:solidFill>
                  <a:schemeClr val="lt1"/>
                </a:solidFill>
                <a:latin typeface="Roboto"/>
                <a:ea typeface="Roboto"/>
                <a:cs typeface="Roboto"/>
                <a:sym typeface="Roboto"/>
              </a:endParaRPr>
            </a:p>
          </p:txBody>
        </p:sp>
        <p:sp>
          <p:nvSpPr>
            <p:cNvPr id="292" name="Google Shape;292;p45"/>
            <p:cNvSpPr/>
            <p:nvPr/>
          </p:nvSpPr>
          <p:spPr>
            <a:xfrm>
              <a:off x="2032650" y="23504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45"/>
          <p:cNvGrpSpPr/>
          <p:nvPr/>
        </p:nvGrpSpPr>
        <p:grpSpPr>
          <a:xfrm>
            <a:off x="6355475" y="2958369"/>
            <a:ext cx="1538100" cy="461231"/>
            <a:chOff x="5573250" y="2350450"/>
            <a:chExt cx="1538100" cy="442513"/>
          </a:xfrm>
        </p:grpSpPr>
        <p:sp>
          <p:nvSpPr>
            <p:cNvPr id="286" name="Google Shape;286;p45"/>
            <p:cNvSpPr txBox="1"/>
            <p:nvPr/>
          </p:nvSpPr>
          <p:spPr>
            <a:xfrm>
              <a:off x="5573250" y="2350463"/>
              <a:ext cx="1538100" cy="442500"/>
            </a:xfrm>
            <a:prstGeom prst="rect">
              <a:avLst/>
            </a:prstGeom>
            <a:solidFill>
              <a:srgbClr val="1D7E75"/>
            </a:solidFill>
            <a:ln cap="flat" cmpd="sng" w="19050">
              <a:solidFill>
                <a:srgbClr val="1D7E75"/>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GB" sz="1511">
                  <a:solidFill>
                    <a:schemeClr val="lt1"/>
                  </a:solidFill>
                  <a:latin typeface="Raleway"/>
                  <a:ea typeface="Raleway"/>
                  <a:cs typeface="Raleway"/>
                  <a:sym typeface="Raleway"/>
                </a:rPr>
                <a:t>Bivariate</a:t>
              </a:r>
              <a:endParaRPr sz="800">
                <a:solidFill>
                  <a:schemeClr val="lt1"/>
                </a:solidFill>
                <a:latin typeface="Roboto"/>
                <a:ea typeface="Roboto"/>
                <a:cs typeface="Roboto"/>
                <a:sym typeface="Roboto"/>
              </a:endParaRPr>
            </a:p>
          </p:txBody>
        </p:sp>
        <p:sp>
          <p:nvSpPr>
            <p:cNvPr id="294" name="Google Shape;294;p45"/>
            <p:cNvSpPr/>
            <p:nvPr/>
          </p:nvSpPr>
          <p:spPr>
            <a:xfrm>
              <a:off x="5573250" y="23504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 name="Google Shape;295;p45"/>
          <p:cNvCxnSpPr/>
          <p:nvPr/>
        </p:nvCxnSpPr>
        <p:spPr>
          <a:xfrm rot="-5400000">
            <a:off x="4336650" y="2806800"/>
            <a:ext cx="470700" cy="600"/>
          </a:xfrm>
          <a:prstGeom prst="bentConnector3">
            <a:avLst>
              <a:gd fmla="val 53638" name="adj1"/>
            </a:avLst>
          </a:prstGeom>
          <a:noFill/>
          <a:ln cap="flat" cmpd="sng" w="9525">
            <a:solidFill>
              <a:srgbClr val="C2C2C2"/>
            </a:solidFill>
            <a:prstDash val="solid"/>
            <a:miter lim="8000"/>
            <a:headEnd len="sm" w="sm" type="none"/>
            <a:tailEnd len="sm" w="sm" type="none"/>
          </a:ln>
        </p:spPr>
      </p:cxnSp>
      <p:grpSp>
        <p:nvGrpSpPr>
          <p:cNvPr id="296" name="Google Shape;296;p45"/>
          <p:cNvGrpSpPr/>
          <p:nvPr/>
        </p:nvGrpSpPr>
        <p:grpSpPr>
          <a:xfrm>
            <a:off x="3571300" y="2958619"/>
            <a:ext cx="2042700" cy="461224"/>
            <a:chOff x="1801000" y="2350450"/>
            <a:chExt cx="2042700" cy="442506"/>
          </a:xfrm>
        </p:grpSpPr>
        <p:sp>
          <p:nvSpPr>
            <p:cNvPr id="297" name="Google Shape;297;p45"/>
            <p:cNvSpPr txBox="1"/>
            <p:nvPr/>
          </p:nvSpPr>
          <p:spPr>
            <a:xfrm>
              <a:off x="1801000" y="2350456"/>
              <a:ext cx="2042700" cy="442500"/>
            </a:xfrm>
            <a:prstGeom prst="rect">
              <a:avLst/>
            </a:prstGeom>
            <a:solidFill>
              <a:srgbClr val="1D7E75"/>
            </a:solidFill>
            <a:ln cap="flat" cmpd="sng" w="19050">
              <a:solidFill>
                <a:srgbClr val="1D7E75"/>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GB" sz="1311">
                  <a:solidFill>
                    <a:schemeClr val="lt1"/>
                  </a:solidFill>
                  <a:latin typeface="Raleway"/>
                  <a:ea typeface="Raleway"/>
                  <a:cs typeface="Raleway"/>
                  <a:sym typeface="Raleway"/>
                </a:rPr>
                <a:t>Segmented Univariate</a:t>
              </a:r>
              <a:endParaRPr sz="600">
                <a:solidFill>
                  <a:schemeClr val="lt1"/>
                </a:solidFill>
                <a:latin typeface="Roboto"/>
                <a:ea typeface="Roboto"/>
                <a:cs typeface="Roboto"/>
                <a:sym typeface="Roboto"/>
              </a:endParaRPr>
            </a:p>
          </p:txBody>
        </p:sp>
        <p:sp>
          <p:nvSpPr>
            <p:cNvPr id="298" name="Google Shape;298;p45"/>
            <p:cNvSpPr/>
            <p:nvPr/>
          </p:nvSpPr>
          <p:spPr>
            <a:xfrm>
              <a:off x="2032650" y="23504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nvSpPr>
        <p:spPr>
          <a:xfrm>
            <a:off x="789625" y="116600"/>
            <a:ext cx="5001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1"/>
                </a:solidFill>
                <a:latin typeface="Lato"/>
                <a:ea typeface="Lato"/>
                <a:cs typeface="Lato"/>
                <a:sym typeface="Lato"/>
              </a:rPr>
              <a:t>DATASET 1  - application_data</a:t>
            </a:r>
            <a:endParaRPr b="1" sz="1500">
              <a:solidFill>
                <a:schemeClr val="accent1"/>
              </a:solidFill>
              <a:latin typeface="Lato"/>
              <a:ea typeface="Lato"/>
              <a:cs typeface="Lato"/>
              <a:sym typeface="Lato"/>
            </a:endParaRPr>
          </a:p>
        </p:txBody>
      </p:sp>
      <p:sp>
        <p:nvSpPr>
          <p:cNvPr id="304" name="Google Shape;304;p46"/>
          <p:cNvSpPr txBox="1"/>
          <p:nvPr/>
        </p:nvSpPr>
        <p:spPr>
          <a:xfrm>
            <a:off x="3959200" y="68850"/>
            <a:ext cx="4925400" cy="4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11">
                <a:solidFill>
                  <a:schemeClr val="dk2"/>
                </a:solidFill>
                <a:latin typeface="Raleway"/>
                <a:ea typeface="Raleway"/>
                <a:cs typeface="Raleway"/>
                <a:sym typeface="Raleway"/>
              </a:rPr>
              <a:t>Univariate &amp; Segmented Univariate</a:t>
            </a:r>
            <a:endParaRPr/>
          </a:p>
        </p:txBody>
      </p:sp>
      <p:pic>
        <p:nvPicPr>
          <p:cNvPr id="305" name="Google Shape;305;p46"/>
          <p:cNvPicPr preferRelativeResize="0"/>
          <p:nvPr/>
        </p:nvPicPr>
        <p:blipFill>
          <a:blip r:embed="rId3">
            <a:alphaModFix/>
          </a:blip>
          <a:stretch>
            <a:fillRect/>
          </a:stretch>
        </p:blipFill>
        <p:spPr>
          <a:xfrm>
            <a:off x="60600" y="1071100"/>
            <a:ext cx="2840100" cy="2571350"/>
          </a:xfrm>
          <a:prstGeom prst="rect">
            <a:avLst/>
          </a:prstGeom>
          <a:noFill/>
          <a:ln>
            <a:noFill/>
          </a:ln>
        </p:spPr>
      </p:pic>
      <p:pic>
        <p:nvPicPr>
          <p:cNvPr id="306" name="Google Shape;306;p46"/>
          <p:cNvPicPr preferRelativeResize="0"/>
          <p:nvPr/>
        </p:nvPicPr>
        <p:blipFill>
          <a:blip r:embed="rId4">
            <a:alphaModFix/>
          </a:blip>
          <a:stretch>
            <a:fillRect/>
          </a:stretch>
        </p:blipFill>
        <p:spPr>
          <a:xfrm>
            <a:off x="2992500" y="1071100"/>
            <a:ext cx="6103276" cy="2754950"/>
          </a:xfrm>
          <a:prstGeom prst="rect">
            <a:avLst/>
          </a:prstGeom>
          <a:noFill/>
          <a:ln>
            <a:noFill/>
          </a:ln>
        </p:spPr>
      </p:pic>
      <p:sp>
        <p:nvSpPr>
          <p:cNvPr id="307" name="Google Shape;307;p46"/>
          <p:cNvSpPr txBox="1"/>
          <p:nvPr/>
        </p:nvSpPr>
        <p:spPr>
          <a:xfrm>
            <a:off x="142500" y="3826050"/>
            <a:ext cx="64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Higher % if Defaulters in MALE, even being lesser number of loan applicants, whereas , higher % of Repayers is seen in FEMALE.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7"/>
          <p:cNvPicPr preferRelativeResize="0"/>
          <p:nvPr/>
        </p:nvPicPr>
        <p:blipFill>
          <a:blip r:embed="rId3">
            <a:alphaModFix/>
          </a:blip>
          <a:stretch>
            <a:fillRect/>
          </a:stretch>
        </p:blipFill>
        <p:spPr>
          <a:xfrm>
            <a:off x="336025" y="152400"/>
            <a:ext cx="7297750"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8"/>
          <p:cNvPicPr preferRelativeResize="0"/>
          <p:nvPr/>
        </p:nvPicPr>
        <p:blipFill>
          <a:blip r:embed="rId3">
            <a:alphaModFix/>
          </a:blip>
          <a:stretch>
            <a:fillRect/>
          </a:stretch>
        </p:blipFill>
        <p:spPr>
          <a:xfrm>
            <a:off x="57675" y="485200"/>
            <a:ext cx="9028651" cy="427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9"/>
          <p:cNvPicPr preferRelativeResize="0"/>
          <p:nvPr/>
        </p:nvPicPr>
        <p:blipFill>
          <a:blip r:embed="rId3">
            <a:alphaModFix/>
          </a:blip>
          <a:stretch>
            <a:fillRect/>
          </a:stretch>
        </p:blipFill>
        <p:spPr>
          <a:xfrm>
            <a:off x="152400" y="508150"/>
            <a:ext cx="8839199" cy="417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0"/>
          <p:cNvPicPr preferRelativeResize="0"/>
          <p:nvPr/>
        </p:nvPicPr>
        <p:blipFill>
          <a:blip r:embed="rId3">
            <a:alphaModFix/>
          </a:blip>
          <a:stretch>
            <a:fillRect/>
          </a:stretch>
        </p:blipFill>
        <p:spPr>
          <a:xfrm>
            <a:off x="108338" y="568525"/>
            <a:ext cx="8927326" cy="4006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nvSpPr>
        <p:spPr>
          <a:xfrm>
            <a:off x="6059275" y="0"/>
            <a:ext cx="3000000" cy="4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11">
                <a:solidFill>
                  <a:schemeClr val="dk2"/>
                </a:solidFill>
                <a:latin typeface="Raleway"/>
                <a:ea typeface="Raleway"/>
                <a:cs typeface="Raleway"/>
                <a:sym typeface="Raleway"/>
              </a:rPr>
              <a:t>Bivariate Analysis</a:t>
            </a:r>
            <a:endParaRPr b="1" sz="1711">
              <a:solidFill>
                <a:schemeClr val="dk2"/>
              </a:solidFill>
              <a:latin typeface="Raleway"/>
              <a:ea typeface="Raleway"/>
              <a:cs typeface="Raleway"/>
              <a:sym typeface="Raleway"/>
            </a:endParaRPr>
          </a:p>
        </p:txBody>
      </p:sp>
      <p:pic>
        <p:nvPicPr>
          <p:cNvPr id="333" name="Google Shape;333;p51"/>
          <p:cNvPicPr preferRelativeResize="0"/>
          <p:nvPr/>
        </p:nvPicPr>
        <p:blipFill>
          <a:blip r:embed="rId3">
            <a:alphaModFix/>
          </a:blip>
          <a:stretch>
            <a:fillRect/>
          </a:stretch>
        </p:blipFill>
        <p:spPr>
          <a:xfrm>
            <a:off x="299188" y="757800"/>
            <a:ext cx="3000000" cy="1701098"/>
          </a:xfrm>
          <a:prstGeom prst="rect">
            <a:avLst/>
          </a:prstGeom>
          <a:noFill/>
          <a:ln>
            <a:noFill/>
          </a:ln>
        </p:spPr>
      </p:pic>
      <p:pic>
        <p:nvPicPr>
          <p:cNvPr id="334" name="Google Shape;334;p51"/>
          <p:cNvPicPr preferRelativeResize="0"/>
          <p:nvPr/>
        </p:nvPicPr>
        <p:blipFill>
          <a:blip r:embed="rId4">
            <a:alphaModFix/>
          </a:blip>
          <a:stretch>
            <a:fillRect/>
          </a:stretch>
        </p:blipFill>
        <p:spPr>
          <a:xfrm>
            <a:off x="4351650" y="487375"/>
            <a:ext cx="4792349" cy="2805375"/>
          </a:xfrm>
          <a:prstGeom prst="rect">
            <a:avLst/>
          </a:prstGeom>
          <a:noFill/>
          <a:ln>
            <a:noFill/>
          </a:ln>
        </p:spPr>
      </p:pic>
      <p:pic>
        <p:nvPicPr>
          <p:cNvPr id="335" name="Google Shape;335;p51"/>
          <p:cNvPicPr preferRelativeResize="0"/>
          <p:nvPr/>
        </p:nvPicPr>
        <p:blipFill>
          <a:blip r:embed="rId5">
            <a:alphaModFix/>
          </a:blip>
          <a:stretch>
            <a:fillRect/>
          </a:stretch>
        </p:blipFill>
        <p:spPr>
          <a:xfrm>
            <a:off x="0" y="2515775"/>
            <a:ext cx="4378765" cy="2524450"/>
          </a:xfrm>
          <a:prstGeom prst="rect">
            <a:avLst/>
          </a:prstGeom>
          <a:noFill/>
          <a:ln>
            <a:noFill/>
          </a:ln>
        </p:spPr>
      </p:pic>
      <p:sp>
        <p:nvSpPr>
          <p:cNvPr id="336" name="Google Shape;336;p51"/>
          <p:cNvSpPr txBox="1"/>
          <p:nvPr/>
        </p:nvSpPr>
        <p:spPr>
          <a:xfrm>
            <a:off x="4572000" y="3431300"/>
            <a:ext cx="4528500" cy="16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accent1"/>
                </a:solidFill>
                <a:latin typeface="Lato"/>
                <a:ea typeface="Lato"/>
                <a:cs typeface="Lato"/>
                <a:sym typeface="Lato"/>
              </a:rPr>
              <a:t>1</a:t>
            </a:r>
            <a:r>
              <a:rPr lang="en-GB" sz="1100">
                <a:solidFill>
                  <a:schemeClr val="accent1"/>
                </a:solidFill>
                <a:latin typeface="Lato"/>
                <a:ea typeface="Lato"/>
                <a:cs typeface="Lato"/>
                <a:sym typeface="Lato"/>
              </a:rPr>
              <a:t>) As the income rises, the credit amount of the loan rises as well. Hence, higher the income, higher the loan amount approved by bank.</a:t>
            </a:r>
            <a:endParaRPr sz="1100">
              <a:solidFill>
                <a:schemeClr val="accent1"/>
              </a:solidFill>
              <a:latin typeface="Lato"/>
              <a:ea typeface="Lato"/>
              <a:cs typeface="Lato"/>
              <a:sym typeface="Lato"/>
            </a:endParaRPr>
          </a:p>
          <a:p>
            <a:pPr indent="0" lvl="0" marL="0" rtl="0" algn="l">
              <a:spcBef>
                <a:spcPts val="0"/>
              </a:spcBef>
              <a:spcAft>
                <a:spcPts val="0"/>
              </a:spcAft>
              <a:buNone/>
            </a:pPr>
            <a:r>
              <a:rPr lang="en-GB" sz="1100">
                <a:solidFill>
                  <a:schemeClr val="accent1"/>
                </a:solidFill>
                <a:latin typeface="Lato"/>
                <a:ea typeface="Lato"/>
                <a:cs typeface="Lato"/>
                <a:sym typeface="Lato"/>
              </a:rPr>
              <a:t>2) While the highest average is not of the highest income range( The income range(7-8 lakhs) has the highest, while (&gt;9 lakhs) is second).</a:t>
            </a:r>
            <a:endParaRPr sz="1100">
              <a:solidFill>
                <a:schemeClr val="accent1"/>
              </a:solidFill>
              <a:latin typeface="Lato"/>
              <a:ea typeface="Lato"/>
              <a:cs typeface="Lato"/>
              <a:sym typeface="Lato"/>
            </a:endParaRPr>
          </a:p>
          <a:p>
            <a:pPr indent="0" lvl="0" marL="0" rtl="0" algn="l">
              <a:spcBef>
                <a:spcPts val="0"/>
              </a:spcBef>
              <a:spcAft>
                <a:spcPts val="0"/>
              </a:spcAft>
              <a:buNone/>
            </a:pPr>
            <a:r>
              <a:rPr lang="en-GB" sz="1100">
                <a:solidFill>
                  <a:schemeClr val="accent1"/>
                </a:solidFill>
                <a:latin typeface="Lato"/>
                <a:ea typeface="Lato"/>
                <a:cs typeface="Lato"/>
                <a:sym typeface="Lato"/>
              </a:rPr>
              <a:t>3) With the rise in </a:t>
            </a:r>
            <a:r>
              <a:rPr lang="en-GB" sz="1100">
                <a:solidFill>
                  <a:schemeClr val="accent1"/>
                </a:solidFill>
                <a:latin typeface="Lato"/>
                <a:ea typeface="Lato"/>
                <a:cs typeface="Lato"/>
                <a:sym typeface="Lato"/>
              </a:rPr>
              <a:t>applicants</a:t>
            </a:r>
            <a:r>
              <a:rPr lang="en-GB" sz="1100">
                <a:solidFill>
                  <a:schemeClr val="accent1"/>
                </a:solidFill>
                <a:latin typeface="Lato"/>
                <a:ea typeface="Lato"/>
                <a:cs typeface="Lato"/>
                <a:sym typeface="Lato"/>
              </a:rPr>
              <a:t>, the % of increases in defaulters is common but for the applicants with incomes between 4 to 6 lakhs is very high as compared to other ranges, and the income range of &gt;9 lakhs has the highest % of defaulters.</a:t>
            </a:r>
            <a:endParaRPr sz="1100">
              <a:solidFill>
                <a:schemeClr val="accent1"/>
              </a:solidFill>
              <a:latin typeface="Lato"/>
              <a:ea typeface="Lato"/>
              <a:cs typeface="Lato"/>
              <a:sym typeface="Lato"/>
            </a:endParaRPr>
          </a:p>
        </p:txBody>
      </p:sp>
      <p:sp>
        <p:nvSpPr>
          <p:cNvPr id="337" name="Google Shape;337;p51"/>
          <p:cNvSpPr txBox="1"/>
          <p:nvPr/>
        </p:nvSpPr>
        <p:spPr>
          <a:xfrm>
            <a:off x="172125" y="448200"/>
            <a:ext cx="36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1) Annual Income vs Amount Credit</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2"/>
          <p:cNvPicPr preferRelativeResize="0"/>
          <p:nvPr/>
        </p:nvPicPr>
        <p:blipFill>
          <a:blip r:embed="rId3">
            <a:alphaModFix/>
          </a:blip>
          <a:stretch>
            <a:fillRect/>
          </a:stretch>
        </p:blipFill>
        <p:spPr>
          <a:xfrm>
            <a:off x="553125" y="838300"/>
            <a:ext cx="7780676" cy="4188150"/>
          </a:xfrm>
          <a:prstGeom prst="rect">
            <a:avLst/>
          </a:prstGeom>
          <a:noFill/>
          <a:ln>
            <a:noFill/>
          </a:ln>
        </p:spPr>
      </p:pic>
      <p:sp>
        <p:nvSpPr>
          <p:cNvPr id="343" name="Google Shape;343;p52"/>
          <p:cNvSpPr txBox="1"/>
          <p:nvPr/>
        </p:nvSpPr>
        <p:spPr>
          <a:xfrm>
            <a:off x="757425" y="390175"/>
            <a:ext cx="406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2) AMOUNT COLUMNS RELATION ANALYSIS</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nvSpPr>
        <p:spPr>
          <a:xfrm>
            <a:off x="789625" y="116600"/>
            <a:ext cx="5001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1"/>
                </a:solidFill>
                <a:latin typeface="Lato"/>
                <a:ea typeface="Lato"/>
                <a:cs typeface="Lato"/>
                <a:sym typeface="Lato"/>
              </a:rPr>
              <a:t>DATASET 2  - previous_application</a:t>
            </a:r>
            <a:endParaRPr b="1" sz="1500">
              <a:solidFill>
                <a:schemeClr val="accent1"/>
              </a:solidFill>
              <a:latin typeface="Lato"/>
              <a:ea typeface="Lato"/>
              <a:cs typeface="Lato"/>
              <a:sym typeface="Lato"/>
            </a:endParaRPr>
          </a:p>
        </p:txBody>
      </p:sp>
      <p:pic>
        <p:nvPicPr>
          <p:cNvPr id="349" name="Google Shape;349;p53"/>
          <p:cNvPicPr preferRelativeResize="0"/>
          <p:nvPr/>
        </p:nvPicPr>
        <p:blipFill>
          <a:blip r:embed="rId3">
            <a:alphaModFix/>
          </a:blip>
          <a:stretch>
            <a:fillRect/>
          </a:stretch>
        </p:blipFill>
        <p:spPr>
          <a:xfrm>
            <a:off x="0" y="555500"/>
            <a:ext cx="3135225" cy="4161101"/>
          </a:xfrm>
          <a:prstGeom prst="rect">
            <a:avLst/>
          </a:prstGeom>
          <a:noFill/>
          <a:ln>
            <a:noFill/>
          </a:ln>
        </p:spPr>
      </p:pic>
      <p:pic>
        <p:nvPicPr>
          <p:cNvPr id="350" name="Google Shape;350;p53"/>
          <p:cNvPicPr preferRelativeResize="0"/>
          <p:nvPr/>
        </p:nvPicPr>
        <p:blipFill>
          <a:blip r:embed="rId4">
            <a:alphaModFix/>
          </a:blip>
          <a:stretch>
            <a:fillRect/>
          </a:stretch>
        </p:blipFill>
        <p:spPr>
          <a:xfrm>
            <a:off x="3250950" y="555500"/>
            <a:ext cx="5893050" cy="4046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Tech_Stack used</a:t>
            </a:r>
            <a:endParaRPr/>
          </a:p>
        </p:txBody>
      </p:sp>
      <p:sp>
        <p:nvSpPr>
          <p:cNvPr id="144" name="Google Shape;144;p27"/>
          <p:cNvSpPr txBox="1"/>
          <p:nvPr>
            <p:ph idx="1" type="body"/>
          </p:nvPr>
        </p:nvSpPr>
        <p:spPr>
          <a:xfrm>
            <a:off x="729450" y="1853850"/>
            <a:ext cx="7688700" cy="2940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424242"/>
              </a:buClr>
              <a:buSzPts val="1300"/>
              <a:buFont typeface="Nunito"/>
              <a:buAutoNum type="arabicParenR"/>
            </a:pPr>
            <a:r>
              <a:rPr lang="en-GB">
                <a:solidFill>
                  <a:srgbClr val="424242"/>
                </a:solidFill>
                <a:latin typeface="Nunito"/>
                <a:ea typeface="Nunito"/>
                <a:cs typeface="Nunito"/>
                <a:sym typeface="Nunito"/>
              </a:rPr>
              <a:t>MS Excel</a:t>
            </a:r>
            <a:endParaRPr>
              <a:solidFill>
                <a:srgbClr val="424242"/>
              </a:solidFill>
              <a:latin typeface="Nunito"/>
              <a:ea typeface="Nunito"/>
              <a:cs typeface="Nunito"/>
              <a:sym typeface="Nunito"/>
            </a:endParaRPr>
          </a:p>
          <a:p>
            <a:pPr indent="0" lvl="0" marL="0" rtl="0" algn="l">
              <a:spcBef>
                <a:spcPts val="1200"/>
              </a:spcBef>
              <a:spcAft>
                <a:spcPts val="0"/>
              </a:spcAft>
              <a:buNone/>
            </a:pPr>
            <a:r>
              <a:rPr lang="en-GB">
                <a:solidFill>
                  <a:srgbClr val="424242"/>
                </a:solidFill>
                <a:latin typeface="Nunito"/>
                <a:ea typeface="Nunito"/>
                <a:cs typeface="Nunito"/>
                <a:sym typeface="Nunito"/>
              </a:rPr>
              <a:t>It was used in order to open the .csv file, cleaning the data and then applying statistical functions on the useful data to analyse, as well as  a very important tool in order to draw insights out of the data in form of tables and charts.</a:t>
            </a:r>
            <a:endParaRPr>
              <a:solidFill>
                <a:srgbClr val="424242"/>
              </a:solidFill>
              <a:latin typeface="Nunito"/>
              <a:ea typeface="Nunito"/>
              <a:cs typeface="Nunito"/>
              <a:sym typeface="Nunito"/>
            </a:endParaRPr>
          </a:p>
          <a:p>
            <a:pPr indent="-311150" lvl="0" marL="457200" rtl="0" algn="l">
              <a:spcBef>
                <a:spcPts val="1200"/>
              </a:spcBef>
              <a:spcAft>
                <a:spcPts val="0"/>
              </a:spcAft>
              <a:buClr>
                <a:srgbClr val="424242"/>
              </a:buClr>
              <a:buSzPts val="1300"/>
              <a:buFont typeface="Nunito"/>
              <a:buAutoNum type="arabicParenR"/>
            </a:pPr>
            <a:r>
              <a:rPr lang="en-GB">
                <a:solidFill>
                  <a:srgbClr val="424242"/>
                </a:solidFill>
                <a:latin typeface="Nunito"/>
                <a:ea typeface="Nunito"/>
                <a:cs typeface="Nunito"/>
                <a:sym typeface="Nunito"/>
              </a:rPr>
              <a:t>Google Slides </a:t>
            </a:r>
            <a:endParaRPr>
              <a:solidFill>
                <a:srgbClr val="424242"/>
              </a:solidFill>
              <a:latin typeface="Nunito"/>
              <a:ea typeface="Nunito"/>
              <a:cs typeface="Nunito"/>
              <a:sym typeface="Nunito"/>
            </a:endParaRPr>
          </a:p>
          <a:p>
            <a:pPr indent="0" lvl="0" marL="0" rtl="0" algn="l">
              <a:spcBef>
                <a:spcPts val="1200"/>
              </a:spcBef>
              <a:spcAft>
                <a:spcPts val="0"/>
              </a:spcAft>
              <a:buNone/>
            </a:pPr>
            <a:r>
              <a:rPr lang="en-GB">
                <a:solidFill>
                  <a:srgbClr val="424242"/>
                </a:solidFill>
                <a:latin typeface="Nunito"/>
                <a:ea typeface="Nunito"/>
                <a:cs typeface="Nunito"/>
                <a:sym typeface="Nunito"/>
              </a:rPr>
              <a:t>It was used to prepare the report and to document all the insights of different tasks of the project.</a:t>
            </a:r>
            <a:endParaRPr>
              <a:solidFill>
                <a:srgbClr val="424242"/>
              </a:solidFill>
              <a:latin typeface="Nunito"/>
              <a:ea typeface="Nunito"/>
              <a:cs typeface="Nunito"/>
              <a:sym typeface="Nunito"/>
            </a:endParaRPr>
          </a:p>
          <a:p>
            <a:pPr indent="-311150" lvl="0" marL="457200" rtl="0" algn="l">
              <a:spcBef>
                <a:spcPts val="1200"/>
              </a:spcBef>
              <a:spcAft>
                <a:spcPts val="0"/>
              </a:spcAft>
              <a:buClr>
                <a:srgbClr val="424242"/>
              </a:buClr>
              <a:buSzPts val="1300"/>
              <a:buFont typeface="Nunito"/>
              <a:buAutoNum type="arabicParenR"/>
            </a:pPr>
            <a:r>
              <a:rPr lang="en-GB">
                <a:solidFill>
                  <a:srgbClr val="424242"/>
                </a:solidFill>
                <a:latin typeface="Nunito"/>
                <a:ea typeface="Nunito"/>
                <a:cs typeface="Nunito"/>
                <a:sym typeface="Nunito"/>
              </a:rPr>
              <a:t>PyCharm</a:t>
            </a:r>
            <a:endParaRPr>
              <a:solidFill>
                <a:srgbClr val="424242"/>
              </a:solidFill>
              <a:latin typeface="Nunito"/>
              <a:ea typeface="Nunito"/>
              <a:cs typeface="Nunito"/>
              <a:sym typeface="Nunito"/>
            </a:endParaRPr>
          </a:p>
          <a:p>
            <a:pPr indent="0" lvl="0" marL="0" rtl="0" algn="l">
              <a:spcBef>
                <a:spcPts val="1200"/>
              </a:spcBef>
              <a:spcAft>
                <a:spcPts val="1200"/>
              </a:spcAft>
              <a:buNone/>
            </a:pPr>
            <a:r>
              <a:rPr lang="en-GB">
                <a:solidFill>
                  <a:srgbClr val="424242"/>
                </a:solidFill>
                <a:latin typeface="Nunito"/>
                <a:ea typeface="Nunito"/>
                <a:cs typeface="Nunito"/>
                <a:sym typeface="Nunito"/>
              </a:rPr>
              <a:t>It was used to plot graphs with ease &amp; less tediousness using Seaborn Visualization.</a:t>
            </a:r>
            <a:endParaRPr>
              <a:solidFill>
                <a:srgbClr val="424242"/>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4"/>
          <p:cNvPicPr preferRelativeResize="0"/>
          <p:nvPr/>
        </p:nvPicPr>
        <p:blipFill>
          <a:blip r:embed="rId3">
            <a:alphaModFix/>
          </a:blip>
          <a:stretch>
            <a:fillRect/>
          </a:stretch>
        </p:blipFill>
        <p:spPr>
          <a:xfrm>
            <a:off x="287125" y="152400"/>
            <a:ext cx="8569747"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5"/>
          <p:cNvPicPr preferRelativeResize="0"/>
          <p:nvPr/>
        </p:nvPicPr>
        <p:blipFill>
          <a:blip r:embed="rId3">
            <a:alphaModFix/>
          </a:blip>
          <a:stretch>
            <a:fillRect/>
          </a:stretch>
        </p:blipFill>
        <p:spPr>
          <a:xfrm>
            <a:off x="60600" y="324525"/>
            <a:ext cx="8965299" cy="4334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6"/>
          <p:cNvPicPr preferRelativeResize="0"/>
          <p:nvPr/>
        </p:nvPicPr>
        <p:blipFill>
          <a:blip r:embed="rId3">
            <a:alphaModFix/>
          </a:blip>
          <a:stretch>
            <a:fillRect/>
          </a:stretch>
        </p:blipFill>
        <p:spPr>
          <a:xfrm>
            <a:off x="83550" y="772075"/>
            <a:ext cx="8950275" cy="3978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7"/>
          <p:cNvPicPr preferRelativeResize="0"/>
          <p:nvPr/>
        </p:nvPicPr>
        <p:blipFill>
          <a:blip r:embed="rId3">
            <a:alphaModFix/>
          </a:blip>
          <a:stretch>
            <a:fillRect/>
          </a:stretch>
        </p:blipFill>
        <p:spPr>
          <a:xfrm>
            <a:off x="152400" y="909800"/>
            <a:ext cx="8839200" cy="4530327"/>
          </a:xfrm>
          <a:prstGeom prst="rect">
            <a:avLst/>
          </a:prstGeom>
          <a:noFill/>
          <a:ln>
            <a:noFill/>
          </a:ln>
        </p:spPr>
      </p:pic>
      <p:sp>
        <p:nvSpPr>
          <p:cNvPr id="371" name="Google Shape;371;p57"/>
          <p:cNvSpPr txBox="1"/>
          <p:nvPr>
            <p:ph type="title"/>
          </p:nvPr>
        </p:nvSpPr>
        <p:spPr>
          <a:xfrm>
            <a:off x="36952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E - </a:t>
            </a:r>
            <a:r>
              <a:rPr lang="en-GB" sz="1711"/>
              <a:t>Identify Top Correlations for Different Scenarios</a:t>
            </a:r>
            <a:endParaRPr sz="1711"/>
          </a:p>
        </p:txBody>
      </p:sp>
      <p:sp>
        <p:nvSpPr>
          <p:cNvPr id="372" name="Google Shape;372;p57"/>
          <p:cNvSpPr txBox="1"/>
          <p:nvPr/>
        </p:nvSpPr>
        <p:spPr>
          <a:xfrm>
            <a:off x="7496050" y="535200"/>
            <a:ext cx="13656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accent1"/>
                </a:solidFill>
                <a:latin typeface="Lato"/>
                <a:ea typeface="Lato"/>
                <a:cs typeface="Lato"/>
                <a:sym typeface="Lato"/>
              </a:rPr>
              <a:t>REPAID</a:t>
            </a:r>
            <a:endParaRPr b="1" sz="2000">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8"/>
          <p:cNvPicPr preferRelativeResize="0"/>
          <p:nvPr/>
        </p:nvPicPr>
        <p:blipFill>
          <a:blip r:embed="rId3">
            <a:alphaModFix/>
          </a:blip>
          <a:stretch>
            <a:fillRect/>
          </a:stretch>
        </p:blipFill>
        <p:spPr>
          <a:xfrm>
            <a:off x="304800" y="875375"/>
            <a:ext cx="8839198" cy="4528575"/>
          </a:xfrm>
          <a:prstGeom prst="rect">
            <a:avLst/>
          </a:prstGeom>
          <a:noFill/>
          <a:ln>
            <a:noFill/>
          </a:ln>
        </p:spPr>
      </p:pic>
      <p:sp>
        <p:nvSpPr>
          <p:cNvPr id="378" name="Google Shape;378;p58"/>
          <p:cNvSpPr txBox="1"/>
          <p:nvPr/>
        </p:nvSpPr>
        <p:spPr>
          <a:xfrm>
            <a:off x="7174725" y="450875"/>
            <a:ext cx="18018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accent1"/>
                </a:solidFill>
                <a:latin typeface="Lato"/>
                <a:ea typeface="Lato"/>
                <a:cs typeface="Lato"/>
                <a:sym typeface="Lato"/>
              </a:rPr>
              <a:t>DEFAULTERS</a:t>
            </a:r>
            <a:endParaRPr b="1" sz="2000">
              <a:solidFill>
                <a:schemeClr val="accen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9"/>
          <p:cNvSpPr txBox="1"/>
          <p:nvPr>
            <p:ph type="title"/>
          </p:nvPr>
        </p:nvSpPr>
        <p:spPr>
          <a:xfrm>
            <a:off x="727650" y="618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a:t>
            </a:r>
            <a:endParaRPr/>
          </a:p>
          <a:p>
            <a:pPr indent="0" lvl="0" marL="0" rtl="0" algn="l">
              <a:spcBef>
                <a:spcPts val="0"/>
              </a:spcBef>
              <a:spcAft>
                <a:spcPts val="0"/>
              </a:spcAft>
              <a:buNone/>
            </a:pPr>
            <a:r>
              <a:t/>
            </a:r>
            <a:endParaRPr/>
          </a:p>
        </p:txBody>
      </p:sp>
      <p:sp>
        <p:nvSpPr>
          <p:cNvPr id="384" name="Google Shape;384;p59"/>
          <p:cNvSpPr txBox="1"/>
          <p:nvPr/>
        </p:nvSpPr>
        <p:spPr>
          <a:xfrm>
            <a:off x="550850" y="1457450"/>
            <a:ext cx="8505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this case study,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GB"/>
              <a:t>I applied the EDA to analyze patterns in the data.</a:t>
            </a:r>
            <a:endParaRPr/>
          </a:p>
          <a:p>
            <a:pPr indent="-317500" lvl="0" marL="457200" rtl="0" algn="l">
              <a:spcBef>
                <a:spcPts val="0"/>
              </a:spcBef>
              <a:spcAft>
                <a:spcPts val="0"/>
              </a:spcAft>
              <a:buSzPts val="1400"/>
              <a:buAutoNum type="arabicParenR"/>
            </a:pPr>
            <a:r>
              <a:rPr lang="en-GB"/>
              <a:t>Before starting the project, I read some case studies &amp; articles to get some knowledge on risk analytics in banking and financial services. </a:t>
            </a:r>
            <a:endParaRPr/>
          </a:p>
          <a:p>
            <a:pPr indent="-317500" lvl="0" marL="457200" rtl="0" algn="l">
              <a:spcBef>
                <a:spcPts val="0"/>
              </a:spcBef>
              <a:spcAft>
                <a:spcPts val="0"/>
              </a:spcAft>
              <a:buSzPts val="1400"/>
              <a:buAutoNum type="arabicParenR"/>
            </a:pPr>
            <a:r>
              <a:rPr lang="en-GB"/>
              <a:t>I can </a:t>
            </a:r>
            <a:r>
              <a:rPr lang="en-GB"/>
              <a:t>understand</a:t>
            </a:r>
            <a:r>
              <a:rPr lang="en-GB"/>
              <a:t> how data can help to reduce the risk of financial losses when extending loans to customers.</a:t>
            </a:r>
            <a:endParaRPr/>
          </a:p>
          <a:p>
            <a:pPr indent="-317500" lvl="0" marL="457200" rtl="0" algn="l">
              <a:spcBef>
                <a:spcPts val="0"/>
              </a:spcBef>
              <a:spcAft>
                <a:spcPts val="0"/>
              </a:spcAft>
              <a:buSzPts val="1400"/>
              <a:buAutoNum type="arabicParenR"/>
            </a:pPr>
            <a:r>
              <a:rPr lang="en-GB"/>
              <a:t>This case study has assisted me in acquiring the skill of summarizing extensive datasets to extract valuable insights and to understand </a:t>
            </a:r>
            <a:r>
              <a:rPr lang="en-GB"/>
              <a:t>correlation</a:t>
            </a:r>
            <a:r>
              <a:rPr lang="en-GB"/>
              <a:t> &amp; its importance in data analysis.</a:t>
            </a:r>
            <a:endParaRPr/>
          </a:p>
          <a:p>
            <a:pPr indent="-317500" lvl="0" marL="457200" rtl="0" algn="l">
              <a:spcBef>
                <a:spcPts val="0"/>
              </a:spcBef>
              <a:spcAft>
                <a:spcPts val="0"/>
              </a:spcAft>
              <a:buSzPts val="1400"/>
              <a:buAutoNum type="arabicParenR"/>
            </a:pPr>
            <a:r>
              <a:rPr lang="en-GB"/>
              <a:t>I gained knowledge about data imbalance, outliers, and the underlying factors influencing the datasets.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0"/>
          <p:cNvSpPr txBox="1"/>
          <p:nvPr>
            <p:ph type="ctrTitle"/>
          </p:nvPr>
        </p:nvSpPr>
        <p:spPr>
          <a:xfrm>
            <a:off x="727950" y="1312375"/>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240"/>
              <a:t>THANK YOU </a:t>
            </a:r>
            <a:endParaRPr sz="3240"/>
          </a:p>
          <a:p>
            <a:pPr indent="0" lvl="0" marL="0" rtl="0" algn="l">
              <a:spcBef>
                <a:spcPts val="0"/>
              </a:spcBef>
              <a:spcAft>
                <a:spcPts val="0"/>
              </a:spcAft>
              <a:buSzPts val="990"/>
              <a:buNone/>
            </a:pPr>
            <a:r>
              <a:t/>
            </a:r>
            <a:endParaRPr sz="2340"/>
          </a:p>
        </p:txBody>
      </p:sp>
      <p:sp>
        <p:nvSpPr>
          <p:cNvPr id="390" name="Google Shape;390;p60"/>
          <p:cNvSpPr txBox="1"/>
          <p:nvPr/>
        </p:nvSpPr>
        <p:spPr>
          <a:xfrm>
            <a:off x="727950" y="2977075"/>
            <a:ext cx="7948200" cy="20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Note -&gt; I couldn’t record Loom Video for more than 5 minutes, so I have used another online recorder, whose link i have provided in the VIDEO  LINK while submitting.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Steps to watch my video - Click on the Video Link provided -&gt; Then they will ask to Sign in, so if you are new then Sign in to the account -&gt; after creating an account,you will be on the dashboard. -&gt; Then again go back to my My VIDEO LINK and click it again, then it will load for 2 - 3  minutes, as </a:t>
            </a:r>
            <a:r>
              <a:rPr lang="en-GB" sz="1300">
                <a:solidFill>
                  <a:schemeClr val="accent1"/>
                </a:solidFill>
                <a:latin typeface="Lato"/>
                <a:ea typeface="Lato"/>
                <a:cs typeface="Lato"/>
                <a:sym typeface="Lato"/>
              </a:rPr>
              <a:t>it's</a:t>
            </a:r>
            <a:r>
              <a:rPr lang="en-GB" sz="1300">
                <a:solidFill>
                  <a:schemeClr val="accent1"/>
                </a:solidFill>
                <a:latin typeface="Lato"/>
                <a:ea typeface="Lato"/>
                <a:cs typeface="Lato"/>
                <a:sym typeface="Lato"/>
              </a:rPr>
              <a:t> a 46 minute video.</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Video link - </a:t>
            </a:r>
            <a:r>
              <a:rPr lang="en-GB" sz="1300" u="sng">
                <a:solidFill>
                  <a:schemeClr val="hlink"/>
                </a:solidFill>
                <a:latin typeface="Lato"/>
                <a:ea typeface="Lato"/>
                <a:cs typeface="Lato"/>
                <a:sym typeface="Lato"/>
                <a:hlinkClick r:id="rId3"/>
              </a:rPr>
              <a:t>https://app.recorditor.com/recording/2056a2c72cb60a0cc3db6053289e184a50c14247ea660b874957a112130c78dd596c1810407f54d29767eddaa7d8b5f4f2cd44cb7682881a56f0b11a859ed295</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Approach</a:t>
            </a:r>
            <a:endParaRPr/>
          </a:p>
        </p:txBody>
      </p:sp>
      <p:sp>
        <p:nvSpPr>
          <p:cNvPr id="150" name="Google Shape;150;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298450" lvl="0" marL="457200" rtl="0" algn="l">
              <a:lnSpc>
                <a:spcPct val="200000"/>
              </a:lnSpc>
              <a:spcBef>
                <a:spcPts val="0"/>
              </a:spcBef>
              <a:spcAft>
                <a:spcPts val="0"/>
              </a:spcAft>
              <a:buClr>
                <a:srgbClr val="000000"/>
              </a:buClr>
              <a:buSzPts val="1100"/>
              <a:buFont typeface="Arial"/>
              <a:buAutoNum type="arabicParenR"/>
            </a:pPr>
            <a:r>
              <a:rPr i="1" lang="en-GB" sz="1100">
                <a:solidFill>
                  <a:srgbClr val="000000"/>
                </a:solidFill>
                <a:latin typeface="Arial"/>
                <a:ea typeface="Arial"/>
                <a:cs typeface="Arial"/>
                <a:sym typeface="Arial"/>
              </a:rPr>
              <a:t>IMPORTING THE DATA &amp; PYTHON LIBRARIES, &amp; UNDERSTANDING DATA </a:t>
            </a:r>
            <a:endParaRPr i="1"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AutoNum type="arabicParenR"/>
            </a:pPr>
            <a:r>
              <a:rPr i="1" lang="en-GB" sz="1100">
                <a:solidFill>
                  <a:srgbClr val="000000"/>
                </a:solidFill>
                <a:latin typeface="Arial"/>
                <a:ea typeface="Arial"/>
                <a:cs typeface="Arial"/>
                <a:sym typeface="Arial"/>
              </a:rPr>
              <a:t>MANAGING THE NULL VALUES BY EITHER REMOVING OR IMPUTATION</a:t>
            </a:r>
            <a:endParaRPr i="1"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AutoNum type="arabicParenR"/>
            </a:pPr>
            <a:r>
              <a:rPr i="1" lang="en-GB" sz="1100">
                <a:solidFill>
                  <a:srgbClr val="000000"/>
                </a:solidFill>
                <a:latin typeface="Arial"/>
                <a:ea typeface="Arial"/>
                <a:cs typeface="Arial"/>
                <a:sym typeface="Arial"/>
              </a:rPr>
              <a:t>IDENTIFYING OUTLIERS</a:t>
            </a:r>
            <a:endParaRPr i="1"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AutoNum type="arabicParenR"/>
            </a:pPr>
            <a:r>
              <a:rPr i="1" lang="en-GB" sz="1100">
                <a:solidFill>
                  <a:srgbClr val="000000"/>
                </a:solidFill>
                <a:latin typeface="Arial"/>
                <a:ea typeface="Arial"/>
                <a:cs typeface="Arial"/>
                <a:sym typeface="Arial"/>
              </a:rPr>
              <a:t>IDENTIFYING DATA IMBALANCE</a:t>
            </a:r>
            <a:endParaRPr i="1"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AutoNum type="arabicParenR"/>
            </a:pPr>
            <a:r>
              <a:rPr i="1" lang="en-GB" sz="1100">
                <a:solidFill>
                  <a:srgbClr val="000000"/>
                </a:solidFill>
                <a:latin typeface="Arial"/>
                <a:ea typeface="Arial"/>
                <a:cs typeface="Arial"/>
                <a:sym typeface="Arial"/>
              </a:rPr>
              <a:t>VARIOUS ANALYSIS FOR INSIGHTS &amp; PLOTTING CHARTS &amp; GRAPHS FOR VISUALIZATION </a:t>
            </a:r>
            <a:endParaRPr i="1"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AutoNum type="arabicParenR"/>
            </a:pPr>
            <a:r>
              <a:rPr i="1" lang="en-GB" sz="1100">
                <a:solidFill>
                  <a:srgbClr val="000000"/>
                </a:solidFill>
                <a:latin typeface="Arial"/>
                <a:ea typeface="Arial"/>
                <a:cs typeface="Arial"/>
                <a:sym typeface="Arial"/>
              </a:rPr>
              <a:t>FINDING CORRELATION</a:t>
            </a:r>
            <a:endParaRPr i="1"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AutoNum type="arabicParenR"/>
            </a:pPr>
            <a:r>
              <a:rPr i="1" lang="en-GB" sz="1100">
                <a:solidFill>
                  <a:srgbClr val="000000"/>
                </a:solidFill>
                <a:latin typeface="Arial"/>
                <a:ea typeface="Arial"/>
                <a:cs typeface="Arial"/>
                <a:sym typeface="Arial"/>
              </a:rPr>
              <a:t>MAKING THE REPORT FOR BETTER </a:t>
            </a:r>
            <a:r>
              <a:rPr i="1" lang="en-GB" sz="1100">
                <a:solidFill>
                  <a:srgbClr val="000000"/>
                </a:solidFill>
                <a:latin typeface="Arial"/>
                <a:ea typeface="Arial"/>
                <a:cs typeface="Arial"/>
                <a:sym typeface="Arial"/>
              </a:rPr>
              <a:t>STORYTELLING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784775" y="555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Links to Files</a:t>
            </a:r>
            <a:endParaRPr/>
          </a:p>
        </p:txBody>
      </p:sp>
      <p:sp>
        <p:nvSpPr>
          <p:cNvPr id="156" name="Google Shape;156;p29"/>
          <p:cNvSpPr txBox="1"/>
          <p:nvPr/>
        </p:nvSpPr>
        <p:spPr>
          <a:xfrm>
            <a:off x="3051525" y="555550"/>
            <a:ext cx="5982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GB" sz="1200">
                <a:solidFill>
                  <a:schemeClr val="accent5"/>
                </a:solidFill>
                <a:latin typeface="Lato"/>
                <a:ea typeface="Lato"/>
                <a:cs typeface="Lato"/>
                <a:sym typeface="Lato"/>
              </a:rPr>
              <a:t>Note - Its a .xlsx file format, hence you may see certain things not shown properly if you open it on google sheets. So it’s recommended to download the file and open it in Excel. </a:t>
            </a:r>
            <a:endParaRPr sz="1300"/>
          </a:p>
        </p:txBody>
      </p:sp>
      <p:sp>
        <p:nvSpPr>
          <p:cNvPr id="157" name="Google Shape;157;p29"/>
          <p:cNvSpPr txBox="1"/>
          <p:nvPr/>
        </p:nvSpPr>
        <p:spPr>
          <a:xfrm>
            <a:off x="517300" y="1130900"/>
            <a:ext cx="7740000" cy="375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Font typeface="Lato"/>
              <a:buAutoNum type="arabicParenR"/>
            </a:pPr>
            <a:r>
              <a:rPr lang="en-GB" sz="1200">
                <a:solidFill>
                  <a:schemeClr val="accent1"/>
                </a:solidFill>
                <a:latin typeface="Lato"/>
                <a:ea typeface="Lato"/>
                <a:cs typeface="Lato"/>
                <a:sym typeface="Lato"/>
              </a:rPr>
              <a:t>Datatset 1 (Cleaned_Final_Data ) - application_data.xlsx</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GB" sz="1200" u="sng">
                <a:solidFill>
                  <a:schemeClr val="hlink"/>
                </a:solidFill>
                <a:latin typeface="Lato"/>
                <a:ea typeface="Lato"/>
                <a:cs typeface="Lato"/>
                <a:sym typeface="Lato"/>
                <a:hlinkClick r:id="rId3"/>
              </a:rPr>
              <a:t>https://docs.google.com/spreadsheets/d/16QFHvLeZmymi_o_lIQgjX5Fa5H6rsTMF/edit?usp=sharing&amp;ouid=109416836118642236108&amp;rtpof=true&amp;sd=true</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AutoNum type="arabicParenR"/>
            </a:pPr>
            <a:r>
              <a:rPr lang="en-GB" sz="1200">
                <a:solidFill>
                  <a:schemeClr val="accent1"/>
                </a:solidFill>
                <a:latin typeface="Lato"/>
                <a:ea typeface="Lato"/>
                <a:cs typeface="Lato"/>
                <a:sym typeface="Lato"/>
              </a:rPr>
              <a:t> </a:t>
            </a:r>
            <a:r>
              <a:rPr lang="en-GB" sz="1200">
                <a:solidFill>
                  <a:schemeClr val="accent1"/>
                </a:solidFill>
                <a:latin typeface="Lato"/>
                <a:ea typeface="Lato"/>
                <a:cs typeface="Lato"/>
                <a:sym typeface="Lato"/>
              </a:rPr>
              <a:t>Datatset 1 (Data_Analysis ) - application_data_CLEANED_DATA_ANALYSIS.xlsx</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GB" sz="1200" u="sng">
                <a:solidFill>
                  <a:schemeClr val="hlink"/>
                </a:solidFill>
                <a:latin typeface="Lato"/>
                <a:ea typeface="Lato"/>
                <a:cs typeface="Lato"/>
                <a:sym typeface="Lato"/>
                <a:hlinkClick r:id="rId4"/>
              </a:rPr>
              <a:t>https://docs.google.com/spreadsheets/d/1ho9GOZLKl-Com8XLYysTr2HgVvNco4AK/edit?usp=sharing&amp;ouid=109416836118642236108&amp;rtpof=true&amp;sd=true</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AutoNum type="arabicParenR"/>
            </a:pPr>
            <a:r>
              <a:rPr lang="en-GB" sz="1200">
                <a:solidFill>
                  <a:schemeClr val="accent1"/>
                </a:solidFill>
                <a:latin typeface="Lato"/>
                <a:ea typeface="Lato"/>
                <a:cs typeface="Lato"/>
                <a:sym typeface="Lato"/>
              </a:rPr>
              <a:t>Datatset 2 (Cleaned_Final_Data ) - previous_application.xlsx</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GB" sz="1200" u="sng">
                <a:solidFill>
                  <a:schemeClr val="hlink"/>
                </a:solidFill>
                <a:latin typeface="Lato"/>
                <a:ea typeface="Lato"/>
                <a:cs typeface="Lato"/>
                <a:sym typeface="Lato"/>
                <a:hlinkClick r:id="rId5"/>
              </a:rPr>
              <a:t>https://docs.google.com/spreadsheets/d/1ZeKWFMuH2HuCYVPqSBtB8CAfMaEqAC7m/edit?usp=sharing&amp;ouid=109416836118642236108&amp;rtpof=true&amp;sd=true</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AutoNum type="arabicParenR"/>
            </a:pPr>
            <a:r>
              <a:rPr lang="en-GB" sz="1200">
                <a:solidFill>
                  <a:schemeClr val="accent1"/>
                </a:solidFill>
                <a:latin typeface="Lato"/>
                <a:ea typeface="Lato"/>
                <a:cs typeface="Lato"/>
                <a:sym typeface="Lato"/>
              </a:rPr>
              <a:t>Datatset 2 (Data_Analysis ) - previous_application_CLEANED_DATA_ANALYSIS.xlsx</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GB" sz="1200" u="sng">
                <a:solidFill>
                  <a:schemeClr val="hlink"/>
                </a:solidFill>
                <a:latin typeface="Lato"/>
                <a:ea typeface="Lato"/>
                <a:cs typeface="Lato"/>
                <a:sym typeface="Lato"/>
                <a:hlinkClick r:id="rId6"/>
              </a:rPr>
              <a:t>https://docs.google.com/spreadsheets/d/1fW1oIdzG3xywKGnDy1Gow5L99xinuxGZ/edit?usp=sharing&amp;ouid=109416836118642236108&amp;rtpof=true&amp;sd=true</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AutoNum type="arabicParenR"/>
            </a:pPr>
            <a:r>
              <a:rPr lang="en-GB" sz="1200">
                <a:solidFill>
                  <a:schemeClr val="accent1"/>
                </a:solidFill>
                <a:latin typeface="Lato"/>
                <a:ea typeface="Lato"/>
                <a:cs typeface="Lato"/>
                <a:sym typeface="Lato"/>
              </a:rPr>
              <a:t>Python file for plotting FLAG_DOCUMENTS </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GB" sz="1200" u="sng">
                <a:solidFill>
                  <a:schemeClr val="hlink"/>
                </a:solidFill>
                <a:latin typeface="Lato"/>
                <a:ea typeface="Lato"/>
                <a:cs typeface="Lato"/>
                <a:sym typeface="Lato"/>
                <a:hlinkClick r:id="rId7"/>
              </a:rPr>
              <a:t>https://drive.google.com/file/d/1ZHoqIQHYJHZoKyAX7zK9NjaOyQ3hIwL-/view?usp=sharing</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AutoNum type="arabicParenR"/>
            </a:pPr>
            <a:r>
              <a:rPr lang="en-GB" sz="1200">
                <a:solidFill>
                  <a:schemeClr val="accent1"/>
                </a:solidFill>
                <a:latin typeface="Lato"/>
                <a:ea typeface="Lato"/>
                <a:cs typeface="Lato"/>
                <a:sym typeface="Lato"/>
              </a:rPr>
              <a:t>Python file for Correlation matrix</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GB" sz="1200" u="sng">
                <a:solidFill>
                  <a:schemeClr val="hlink"/>
                </a:solidFill>
                <a:latin typeface="Lato"/>
                <a:ea typeface="Lato"/>
                <a:cs typeface="Lato"/>
                <a:sym typeface="Lato"/>
                <a:hlinkClick r:id="rId8"/>
              </a:rPr>
              <a:t>https://drive.google.com/file/d/147w3NO4ukgQY1dfedOnL1M5JuEk-JycU/view?usp=sharing</a:t>
            </a:r>
            <a:endParaRPr sz="12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784775" y="555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A - </a:t>
            </a:r>
            <a:r>
              <a:rPr lang="en-GB" sz="1711"/>
              <a:t>Identify Missing Data and Deal with it Appropriately</a:t>
            </a:r>
            <a:endParaRPr sz="1711"/>
          </a:p>
        </p:txBody>
      </p:sp>
      <p:grpSp>
        <p:nvGrpSpPr>
          <p:cNvPr id="163" name="Google Shape;163;p30"/>
          <p:cNvGrpSpPr/>
          <p:nvPr/>
        </p:nvGrpSpPr>
        <p:grpSpPr>
          <a:xfrm>
            <a:off x="0" y="1189989"/>
            <a:ext cx="2726700" cy="3482836"/>
            <a:chOff x="0" y="1189989"/>
            <a:chExt cx="2726700" cy="3482836"/>
          </a:xfrm>
        </p:grpSpPr>
        <p:sp>
          <p:nvSpPr>
            <p:cNvPr id="164" name="Google Shape;164;p30"/>
            <p:cNvSpPr/>
            <p:nvPr/>
          </p:nvSpPr>
          <p:spPr>
            <a:xfrm>
              <a:off x="0" y="1189989"/>
              <a:ext cx="2726700" cy="669000"/>
            </a:xfrm>
            <a:prstGeom prst="homePlate">
              <a:avLst>
                <a:gd fmla="val 50000" name="adj"/>
              </a:avLst>
            </a:prstGeom>
            <a:solidFill>
              <a:srgbClr val="155B5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oboto"/>
                  <a:ea typeface="Roboto"/>
                  <a:cs typeface="Roboto"/>
                  <a:sym typeface="Roboto"/>
                </a:rPr>
                <a:t>Dropping columns with high missing value percentage</a:t>
              </a:r>
              <a:endParaRPr>
                <a:solidFill>
                  <a:srgbClr val="FFFFFF"/>
                </a:solidFill>
                <a:latin typeface="Roboto"/>
                <a:ea typeface="Roboto"/>
                <a:cs typeface="Roboto"/>
                <a:sym typeface="Roboto"/>
              </a:endParaRPr>
            </a:p>
          </p:txBody>
        </p:sp>
        <p:sp>
          <p:nvSpPr>
            <p:cNvPr id="165" name="Google Shape;165;p30"/>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We can observe that there are certain columns having more than 40% Null data values in the columns, hence as per Industry standards, columns with 40-50% null value are considered unusable data, thus we delete all those columns having null data points more than 40%.</a:t>
              </a:r>
              <a:endParaRPr sz="1200">
                <a:latin typeface="Roboto"/>
                <a:ea typeface="Roboto"/>
                <a:cs typeface="Roboto"/>
                <a:sym typeface="Roboto"/>
              </a:endParaRPr>
            </a:p>
          </p:txBody>
        </p:sp>
      </p:grpSp>
      <p:grpSp>
        <p:nvGrpSpPr>
          <p:cNvPr id="166" name="Google Shape;166;p30"/>
          <p:cNvGrpSpPr/>
          <p:nvPr/>
        </p:nvGrpSpPr>
        <p:grpSpPr>
          <a:xfrm>
            <a:off x="2263425" y="1189775"/>
            <a:ext cx="2541300" cy="3483050"/>
            <a:chOff x="2263425" y="1189775"/>
            <a:chExt cx="2541300" cy="3483050"/>
          </a:xfrm>
        </p:grpSpPr>
        <p:sp>
          <p:nvSpPr>
            <p:cNvPr id="167" name="Google Shape;167;p30"/>
            <p:cNvSpPr/>
            <p:nvPr/>
          </p:nvSpPr>
          <p:spPr>
            <a:xfrm>
              <a:off x="2263425" y="1189775"/>
              <a:ext cx="2541300" cy="669000"/>
            </a:xfrm>
            <a:prstGeom prst="chevron">
              <a:avLst>
                <a:gd fmla="val 50000" name="adj"/>
              </a:avLst>
            </a:prstGeom>
            <a:solidFill>
              <a:srgbClr val="1B78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oboto"/>
                  <a:ea typeface="Roboto"/>
                  <a:cs typeface="Roboto"/>
                  <a:sym typeface="Roboto"/>
                </a:rPr>
                <a:t>Removing unwanted columns</a:t>
              </a:r>
              <a:endParaRPr>
                <a:solidFill>
                  <a:srgbClr val="FFFFFF"/>
                </a:solidFill>
                <a:latin typeface="Roboto"/>
                <a:ea typeface="Roboto"/>
                <a:cs typeface="Roboto"/>
                <a:sym typeface="Roboto"/>
              </a:endParaRPr>
            </a:p>
          </p:txBody>
        </p:sp>
        <p:sp>
          <p:nvSpPr>
            <p:cNvPr id="168" name="Google Shape;168;p30"/>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Many columns had repetitive data with more than 70% of the entries being same, or out of context unrelatable columns, which was of no use for analysis, hence removed those columns for better cleaned data.</a:t>
              </a:r>
              <a:endParaRPr sz="1200">
                <a:latin typeface="Roboto"/>
                <a:ea typeface="Roboto"/>
                <a:cs typeface="Roboto"/>
                <a:sym typeface="Roboto"/>
              </a:endParaRPr>
            </a:p>
          </p:txBody>
        </p:sp>
      </p:grpSp>
      <p:grpSp>
        <p:nvGrpSpPr>
          <p:cNvPr id="169" name="Google Shape;169;p30"/>
          <p:cNvGrpSpPr/>
          <p:nvPr/>
        </p:nvGrpSpPr>
        <p:grpSpPr>
          <a:xfrm>
            <a:off x="4329974" y="1189775"/>
            <a:ext cx="2541300" cy="3483050"/>
            <a:chOff x="4329974" y="1189775"/>
            <a:chExt cx="2541300" cy="3483050"/>
          </a:xfrm>
        </p:grpSpPr>
        <p:sp>
          <p:nvSpPr>
            <p:cNvPr id="170" name="Google Shape;170;p30"/>
            <p:cNvSpPr/>
            <p:nvPr/>
          </p:nvSpPr>
          <p:spPr>
            <a:xfrm>
              <a:off x="4329974" y="1189775"/>
              <a:ext cx="2541300" cy="669000"/>
            </a:xfrm>
            <a:prstGeom prst="chevron">
              <a:avLst>
                <a:gd fmla="val 50000" name="adj"/>
              </a:avLst>
            </a:prstGeom>
            <a:solidFill>
              <a:srgbClr val="1D7E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oboto"/>
                  <a:ea typeface="Roboto"/>
                  <a:cs typeface="Roboto"/>
                  <a:sym typeface="Roboto"/>
                </a:rPr>
                <a:t>Data Imputation</a:t>
              </a:r>
              <a:endParaRPr>
                <a:solidFill>
                  <a:srgbClr val="FFFFFF"/>
                </a:solidFill>
                <a:latin typeface="Roboto"/>
                <a:ea typeface="Roboto"/>
                <a:cs typeface="Roboto"/>
                <a:sym typeface="Roboto"/>
              </a:endParaRPr>
            </a:p>
          </p:txBody>
        </p:sp>
        <p:sp>
          <p:nvSpPr>
            <p:cNvPr id="171" name="Google Shape;171;p30"/>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Replacing Null values with Median or mode for numerical columns, or filling those up with “Unknown” for categorical columns.</a:t>
              </a:r>
              <a:endParaRPr sz="1200">
                <a:latin typeface="Roboto"/>
                <a:ea typeface="Roboto"/>
                <a:cs typeface="Roboto"/>
                <a:sym typeface="Roboto"/>
              </a:endParaRPr>
            </a:p>
          </p:txBody>
        </p:sp>
      </p:grpSp>
      <p:grpSp>
        <p:nvGrpSpPr>
          <p:cNvPr id="172" name="Google Shape;172;p30"/>
          <p:cNvGrpSpPr/>
          <p:nvPr/>
        </p:nvGrpSpPr>
        <p:grpSpPr>
          <a:xfrm>
            <a:off x="6396739" y="1189775"/>
            <a:ext cx="2541300" cy="3483050"/>
            <a:chOff x="6396739" y="1189775"/>
            <a:chExt cx="2541300" cy="3483050"/>
          </a:xfrm>
        </p:grpSpPr>
        <p:sp>
          <p:nvSpPr>
            <p:cNvPr id="173" name="Google Shape;173;p30"/>
            <p:cNvSpPr/>
            <p:nvPr/>
          </p:nvSpPr>
          <p:spPr>
            <a:xfrm>
              <a:off x="6396739" y="1189775"/>
              <a:ext cx="2541300" cy="669000"/>
            </a:xfrm>
            <a:prstGeom prst="chevron">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Roboto"/>
                  <a:ea typeface="Roboto"/>
                  <a:cs typeface="Roboto"/>
                  <a:sym typeface="Roboto"/>
                </a:rPr>
                <a:t>Standardizing Data</a:t>
              </a:r>
              <a:endParaRPr>
                <a:solidFill>
                  <a:srgbClr val="FFFFFF"/>
                </a:solidFill>
                <a:latin typeface="Roboto"/>
                <a:ea typeface="Roboto"/>
                <a:cs typeface="Roboto"/>
                <a:sym typeface="Roboto"/>
              </a:endParaRPr>
            </a:p>
          </p:txBody>
        </p:sp>
        <p:sp>
          <p:nvSpPr>
            <p:cNvPr id="174" name="Google Shape;174;p30"/>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Standardizing every data points across the table for a uniform analysis.</a:t>
              </a:r>
              <a:endParaRPr sz="12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784775" y="5555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1500">
                <a:latin typeface="Roboto"/>
                <a:ea typeface="Roboto"/>
                <a:cs typeface="Roboto"/>
                <a:sym typeface="Roboto"/>
              </a:rPr>
              <a:t>Dropping columns with high missing value percentage</a:t>
            </a:r>
            <a:endParaRPr i="1" sz="1911"/>
          </a:p>
        </p:txBody>
      </p:sp>
      <p:pic>
        <p:nvPicPr>
          <p:cNvPr id="180" name="Google Shape;180;p31"/>
          <p:cNvPicPr preferRelativeResize="0"/>
          <p:nvPr/>
        </p:nvPicPr>
        <p:blipFill>
          <a:blip r:embed="rId3">
            <a:alphaModFix/>
          </a:blip>
          <a:stretch>
            <a:fillRect/>
          </a:stretch>
        </p:blipFill>
        <p:spPr>
          <a:xfrm>
            <a:off x="2198025" y="1323525"/>
            <a:ext cx="6896876" cy="3498050"/>
          </a:xfrm>
          <a:prstGeom prst="rect">
            <a:avLst/>
          </a:prstGeom>
          <a:noFill/>
          <a:ln>
            <a:noFill/>
          </a:ln>
        </p:spPr>
      </p:pic>
      <p:sp>
        <p:nvSpPr>
          <p:cNvPr id="181" name="Google Shape;181;p31"/>
          <p:cNvSpPr txBox="1"/>
          <p:nvPr/>
        </p:nvSpPr>
        <p:spPr>
          <a:xfrm>
            <a:off x="155475" y="1446275"/>
            <a:ext cx="17184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We can observe that there are certain columns having more than 40% Null data values in the columns, hence as per Industry standards, columns with 40-50% null value are considered un-usable data, thus we delete all those columns having null data points more than 40%.</a:t>
            </a:r>
            <a:endParaRPr sz="1300">
              <a:solidFill>
                <a:schemeClr val="accent1"/>
              </a:solidFill>
              <a:latin typeface="Lato"/>
              <a:ea typeface="Lato"/>
              <a:cs typeface="Lato"/>
              <a:sym typeface="Lato"/>
            </a:endParaRPr>
          </a:p>
        </p:txBody>
      </p:sp>
      <p:sp>
        <p:nvSpPr>
          <p:cNvPr id="182" name="Google Shape;182;p31"/>
          <p:cNvSpPr txBox="1"/>
          <p:nvPr/>
        </p:nvSpPr>
        <p:spPr>
          <a:xfrm>
            <a:off x="789625" y="116600"/>
            <a:ext cx="5001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1"/>
                </a:solidFill>
                <a:latin typeface="Lato"/>
                <a:ea typeface="Lato"/>
                <a:cs typeface="Lato"/>
                <a:sym typeface="Lato"/>
              </a:rPr>
              <a:t>DATASET 1  - application_data</a:t>
            </a:r>
            <a:endParaRPr b="1" sz="15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727650" y="5555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1500">
                <a:latin typeface="Roboto"/>
                <a:ea typeface="Roboto"/>
                <a:cs typeface="Roboto"/>
                <a:sym typeface="Roboto"/>
              </a:rPr>
              <a:t>Removing unwanted columns</a:t>
            </a:r>
            <a:endParaRPr i="1" sz="2111"/>
          </a:p>
        </p:txBody>
      </p:sp>
      <p:sp>
        <p:nvSpPr>
          <p:cNvPr id="188" name="Google Shape;188;p32"/>
          <p:cNvSpPr txBox="1"/>
          <p:nvPr/>
        </p:nvSpPr>
        <p:spPr>
          <a:xfrm>
            <a:off x="3406050" y="635825"/>
            <a:ext cx="23319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accent1"/>
                </a:solidFill>
                <a:latin typeface="Lato"/>
                <a:ea typeface="Lato"/>
                <a:cs typeface="Lato"/>
                <a:sym typeface="Lato"/>
              </a:rPr>
              <a:t> I noticed that there are about 20 documents columns </a:t>
            </a:r>
            <a:r>
              <a:rPr lang="en-GB" sz="1100">
                <a:solidFill>
                  <a:schemeClr val="accent1"/>
                </a:solidFill>
                <a:latin typeface="Lato"/>
                <a:ea typeface="Lato"/>
                <a:cs typeface="Lato"/>
                <a:sym typeface="Lato"/>
              </a:rPr>
              <a:t>containing</a:t>
            </a:r>
            <a:r>
              <a:rPr lang="en-GB" sz="1100">
                <a:solidFill>
                  <a:schemeClr val="accent1"/>
                </a:solidFill>
                <a:latin typeface="Lato"/>
                <a:ea typeface="Lato"/>
                <a:cs typeface="Lato"/>
                <a:sym typeface="Lato"/>
              </a:rPr>
              <a:t> 1/0 as an entry for provided/not provided document.</a:t>
            </a:r>
            <a:endParaRPr sz="1100">
              <a:solidFill>
                <a:schemeClr val="accent1"/>
              </a:solidFill>
              <a:latin typeface="Lato"/>
              <a:ea typeface="Lato"/>
              <a:cs typeface="Lato"/>
              <a:sym typeface="Lato"/>
            </a:endParaRPr>
          </a:p>
        </p:txBody>
      </p:sp>
      <p:sp>
        <p:nvSpPr>
          <p:cNvPr id="189" name="Google Shape;189;p32"/>
          <p:cNvSpPr txBox="1"/>
          <p:nvPr/>
        </p:nvSpPr>
        <p:spPr>
          <a:xfrm>
            <a:off x="5737950" y="117400"/>
            <a:ext cx="3346500" cy="14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accent1"/>
                </a:solidFill>
                <a:latin typeface="Lato"/>
                <a:ea typeface="Lato"/>
                <a:cs typeface="Lato"/>
                <a:sym typeface="Lato"/>
              </a:rPr>
              <a:t>Below added are the images produced by my python program using Seaborn Library which shows a bar graph of Documents with 1/0 versus the TARGET 1/0. This gives us an overview of which documents are mostly </a:t>
            </a:r>
            <a:r>
              <a:rPr lang="en-GB" sz="1100">
                <a:solidFill>
                  <a:schemeClr val="accent1"/>
                </a:solidFill>
                <a:latin typeface="Lato"/>
                <a:ea typeface="Lato"/>
                <a:cs typeface="Lato"/>
                <a:sym typeface="Lato"/>
              </a:rPr>
              <a:t>consisting</a:t>
            </a:r>
            <a:r>
              <a:rPr lang="en-GB" sz="1100">
                <a:solidFill>
                  <a:schemeClr val="accent1"/>
                </a:solidFill>
                <a:latin typeface="Lato"/>
                <a:ea typeface="Lato"/>
                <a:cs typeface="Lato"/>
                <a:sym typeface="Lato"/>
              </a:rPr>
              <a:t> of 1 or 0. ( DOCS - 2,4,5,7,9,10,11,12,13,14,15,16,17,18,19,20,21)  CAN BE DELETED. </a:t>
            </a:r>
            <a:endParaRPr sz="1100">
              <a:solidFill>
                <a:schemeClr val="accent1"/>
              </a:solidFill>
              <a:latin typeface="Lato"/>
              <a:ea typeface="Lato"/>
              <a:cs typeface="Lato"/>
              <a:sym typeface="Lato"/>
            </a:endParaRPr>
          </a:p>
        </p:txBody>
      </p:sp>
      <p:pic>
        <p:nvPicPr>
          <p:cNvPr id="190" name="Google Shape;190;p32"/>
          <p:cNvPicPr preferRelativeResize="0"/>
          <p:nvPr/>
        </p:nvPicPr>
        <p:blipFill>
          <a:blip r:embed="rId3">
            <a:alphaModFix/>
          </a:blip>
          <a:stretch>
            <a:fillRect/>
          </a:stretch>
        </p:blipFill>
        <p:spPr>
          <a:xfrm>
            <a:off x="237200" y="1615025"/>
            <a:ext cx="8669596" cy="3273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3"/>
          <p:cNvPicPr preferRelativeResize="0"/>
          <p:nvPr/>
        </p:nvPicPr>
        <p:blipFill>
          <a:blip r:embed="rId3">
            <a:alphaModFix/>
          </a:blip>
          <a:stretch>
            <a:fillRect/>
          </a:stretch>
        </p:blipFill>
        <p:spPr>
          <a:xfrm>
            <a:off x="131950" y="70575"/>
            <a:ext cx="8737926" cy="4978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